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IBM Plex Sans Hebrew Light" charset="-79"/>
      <p:regular r:id="rId15"/>
    </p:embeddedFont>
    <p:embeddedFont>
      <p:font typeface="Calibri" pitchFamily="34" charset="0"/>
      <p:regular r:id="rId16"/>
      <p:bold r:id="rId17"/>
      <p:italic r:id="rId18"/>
      <p:boldItalic r:id="rId19"/>
    </p:embeddedFont>
    <p:embeddedFont>
      <p:font typeface="Pathway Gothic One" charset="0"/>
      <p:regular r:id="rId20"/>
    </p:embeddedFont>
    <p:embeddedFont>
      <p:font typeface="Montserrat"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8" d="100"/>
          <a:sy n="58" d="100"/>
        </p:scale>
        <p:origin x="-138" y="5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ifer Morningstar" userId="b8ebf36b1edaccf8" providerId="LiveId" clId="{B47AA0DD-6A0F-49F0-BDE5-01C126346863}"/>
    <pc:docChg chg="modSld">
      <pc:chgData name="Lucifer Morningstar" userId="b8ebf36b1edaccf8" providerId="LiveId" clId="{B47AA0DD-6A0F-49F0-BDE5-01C126346863}" dt="2021-01-01T17:15:45.042" v="6" actId="1076"/>
      <pc:docMkLst>
        <pc:docMk/>
      </pc:docMkLst>
      <pc:sldChg chg="modSp mod">
        <pc:chgData name="Lucifer Morningstar" userId="b8ebf36b1edaccf8" providerId="LiveId" clId="{B47AA0DD-6A0F-49F0-BDE5-01C126346863}" dt="2021-01-01T17:15:45.042" v="6" actId="1076"/>
        <pc:sldMkLst>
          <pc:docMk/>
          <pc:sldMk cId="0" sldId="258"/>
        </pc:sldMkLst>
        <pc:picChg chg="mod">
          <ac:chgData name="Lucifer Morningstar" userId="b8ebf36b1edaccf8" providerId="LiveId" clId="{B47AA0DD-6A0F-49F0-BDE5-01C126346863}" dt="2021-01-01T17:15:45.042" v="6" actId="1076"/>
          <ac:picMkLst>
            <pc:docMk/>
            <pc:sldMk cId="0" sldId="258"/>
            <ac:picMk id="3" creationId="{00000000-0000-0000-0000-000000000000}"/>
          </ac:picMkLst>
        </pc:picChg>
      </pc:sldChg>
      <pc:sldChg chg="modSp mod">
        <pc:chgData name="Lucifer Morningstar" userId="b8ebf36b1edaccf8" providerId="LiveId" clId="{B47AA0DD-6A0F-49F0-BDE5-01C126346863}" dt="2021-01-01T17:11:35.399" v="2" actId="404"/>
        <pc:sldMkLst>
          <pc:docMk/>
          <pc:sldMk cId="0" sldId="260"/>
        </pc:sldMkLst>
        <pc:spChg chg="mod">
          <ac:chgData name="Lucifer Morningstar" userId="b8ebf36b1edaccf8" providerId="LiveId" clId="{B47AA0DD-6A0F-49F0-BDE5-01C126346863}" dt="2021-01-01T17:11:35.399" v="2" actId="404"/>
          <ac:spMkLst>
            <pc:docMk/>
            <pc:sldMk cId="0" sldId="260"/>
            <ac:spMk id="5" creationId="{00000000-0000-0000-0000-000000000000}"/>
          </ac:spMkLst>
        </pc:spChg>
      </pc:sldChg>
      <pc:sldChg chg="modSp mod">
        <pc:chgData name="Lucifer Morningstar" userId="b8ebf36b1edaccf8" providerId="LiveId" clId="{B47AA0DD-6A0F-49F0-BDE5-01C126346863}" dt="2021-01-01T17:12:25.257" v="3" actId="2711"/>
        <pc:sldMkLst>
          <pc:docMk/>
          <pc:sldMk cId="0" sldId="264"/>
        </pc:sldMkLst>
        <pc:spChg chg="mod">
          <ac:chgData name="Lucifer Morningstar" userId="b8ebf36b1edaccf8" providerId="LiveId" clId="{B47AA0DD-6A0F-49F0-BDE5-01C126346863}" dt="2021-01-01T17:12:25.257" v="3" actId="2711"/>
          <ac:spMkLst>
            <pc:docMk/>
            <pc:sldMk cId="0" sldId="264"/>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9.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0.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4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622753">
            <a:off x="-3318544" y="-6720935"/>
            <a:ext cx="23233544" cy="23233544"/>
          </a:xfrm>
          <a:prstGeom prst="rect">
            <a:avLst/>
          </a:prstGeom>
        </p:spPr>
      </p:pic>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4060261">
            <a:off x="2013704" y="-1962502"/>
            <a:ext cx="14260592" cy="14212004"/>
          </a:xfrm>
          <a:prstGeom prst="rect">
            <a:avLst/>
          </a:prstGeom>
        </p:spPr>
      </p:pic>
      <p:sp>
        <p:nvSpPr>
          <p:cNvPr id="4" name="TextBox 4"/>
          <p:cNvSpPr txBox="1"/>
          <p:nvPr/>
        </p:nvSpPr>
        <p:spPr>
          <a:xfrm>
            <a:off x="3757368" y="4647311"/>
            <a:ext cx="9823389" cy="2385268"/>
          </a:xfrm>
          <a:prstGeom prst="rect">
            <a:avLst/>
          </a:prstGeom>
        </p:spPr>
        <p:txBody>
          <a:bodyPr lIns="0" tIns="0" rIns="0" bIns="0" rtlCol="0" anchor="t">
            <a:spAutoFit/>
          </a:bodyPr>
          <a:lstStyle/>
          <a:p>
            <a:pPr algn="ctr">
              <a:lnSpc>
                <a:spcPts val="9256"/>
              </a:lnSpc>
            </a:pPr>
            <a:r>
              <a:rPr lang="en-US" sz="9600" dirty="0">
                <a:solidFill>
                  <a:srgbClr val="FFFFFF"/>
                </a:solidFill>
                <a:latin typeface="Arial" panose="020B0604020202020204" pitchFamily="34" charset="0"/>
                <a:cs typeface="Arial" panose="020B0604020202020204" pitchFamily="34" charset="0"/>
              </a:rPr>
              <a:t>FPS AND OVERCLOCKING</a:t>
            </a:r>
          </a:p>
        </p:txBody>
      </p:sp>
      <p:sp>
        <p:nvSpPr>
          <p:cNvPr id="5" name="TextBox 5"/>
          <p:cNvSpPr txBox="1"/>
          <p:nvPr/>
        </p:nvSpPr>
        <p:spPr>
          <a:xfrm>
            <a:off x="16260045" y="828144"/>
            <a:ext cx="1397001" cy="463332"/>
          </a:xfrm>
          <a:prstGeom prst="rect">
            <a:avLst/>
          </a:prstGeom>
        </p:spPr>
        <p:txBody>
          <a:bodyPr lIns="0" tIns="0" rIns="0" bIns="0" rtlCol="0" anchor="t">
            <a:spAutoFit/>
          </a:bodyPr>
          <a:lstStyle/>
          <a:p>
            <a:pPr algn="r">
              <a:lnSpc>
                <a:spcPts val="3569"/>
              </a:lnSpc>
            </a:pPr>
            <a:r>
              <a:rPr lang="en-US" sz="4000" dirty="0">
                <a:solidFill>
                  <a:srgbClr val="FFFFFF"/>
                </a:solidFill>
                <a:latin typeface="Arial" panose="020B0604020202020204" pitchFamily="34" charset="0"/>
                <a:cs typeface="Arial" panose="020B0604020202020204" pitchFamily="34" charset="0"/>
              </a:rPr>
              <a:t>01</a:t>
            </a:r>
            <a:endParaRPr lang="en-US" sz="4010" dirty="0">
              <a:solidFill>
                <a:srgbClr val="FFFFFF"/>
              </a:solidFill>
              <a:latin typeface="Arial" panose="020B0604020202020204" pitchFamily="34" charset="0"/>
              <a:cs typeface="Arial" panose="020B0604020202020204" pitchFamily="34" charset="0"/>
            </a:endParaRPr>
          </a:p>
        </p:txBody>
      </p:sp>
      <p:sp>
        <p:nvSpPr>
          <p:cNvPr id="6" name="TextBox 6"/>
          <p:cNvSpPr txBox="1"/>
          <p:nvPr/>
        </p:nvSpPr>
        <p:spPr>
          <a:xfrm>
            <a:off x="13551217" y="8211032"/>
            <a:ext cx="3708083" cy="574324"/>
          </a:xfrm>
          <a:prstGeom prst="rect">
            <a:avLst/>
          </a:prstGeom>
        </p:spPr>
        <p:txBody>
          <a:bodyPr lIns="0" tIns="0" rIns="0" bIns="0" rtlCol="0" anchor="t">
            <a:spAutoFit/>
          </a:bodyPr>
          <a:lstStyle/>
          <a:p>
            <a:pPr algn="ctr">
              <a:lnSpc>
                <a:spcPts val="5040"/>
              </a:lnSpc>
            </a:pPr>
            <a:r>
              <a:rPr lang="en-US" sz="3200" dirty="0" err="1" smtClean="0">
                <a:solidFill>
                  <a:srgbClr val="FFFFFF"/>
                </a:solidFill>
                <a:latin typeface="Arial" panose="020B0604020202020204" pitchFamily="34" charset="0"/>
                <a:cs typeface="Arial" panose="020B0604020202020204" pitchFamily="34" charset="0"/>
              </a:rPr>
              <a:t>Ambre</a:t>
            </a:r>
            <a:r>
              <a:rPr lang="en-US" sz="3200" dirty="0" smtClean="0">
                <a:solidFill>
                  <a:srgbClr val="FFFFFF"/>
                </a:solidFill>
                <a:latin typeface="Arial" panose="020B0604020202020204" pitchFamily="34" charset="0"/>
                <a:cs typeface="Arial" panose="020B0604020202020204" pitchFamily="34" charset="0"/>
              </a:rPr>
              <a:t> </a:t>
            </a:r>
            <a:r>
              <a:rPr lang="en-US" sz="3200" dirty="0" err="1" smtClean="0">
                <a:solidFill>
                  <a:srgbClr val="FFFFFF"/>
                </a:solidFill>
                <a:latin typeface="Arial" panose="020B0604020202020204" pitchFamily="34" charset="0"/>
                <a:cs typeface="Arial" panose="020B0604020202020204" pitchFamily="34" charset="0"/>
              </a:rPr>
              <a:t>Avinash</a:t>
            </a:r>
            <a:endParaRPr lang="en-US" sz="3200"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622753">
            <a:off x="-1629252" y="-8312660"/>
            <a:ext cx="30356903" cy="30356903"/>
          </a:xfrm>
          <a:prstGeom prst="rect">
            <a:avLst/>
          </a:prstGeom>
        </p:spPr>
      </p:pic>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1221" y="-447964"/>
            <a:ext cx="19642936" cy="10893984"/>
          </a:xfrm>
          <a:prstGeom prst="rect">
            <a:avLst/>
          </a:prstGeom>
        </p:spPr>
      </p:pic>
      <p:sp>
        <p:nvSpPr>
          <p:cNvPr id="4" name="TextBox 4"/>
          <p:cNvSpPr txBox="1"/>
          <p:nvPr/>
        </p:nvSpPr>
        <p:spPr>
          <a:xfrm>
            <a:off x="16225878" y="411912"/>
            <a:ext cx="1397001" cy="463332"/>
          </a:xfrm>
          <a:prstGeom prst="rect">
            <a:avLst/>
          </a:prstGeom>
        </p:spPr>
        <p:txBody>
          <a:bodyPr lIns="0" tIns="0" rIns="0" bIns="0" rtlCol="0" anchor="t">
            <a:spAutoFit/>
          </a:bodyPr>
          <a:lstStyle/>
          <a:p>
            <a:pPr algn="r">
              <a:lnSpc>
                <a:spcPts val="3569"/>
              </a:lnSpc>
            </a:pPr>
            <a:r>
              <a:rPr lang="en-US" sz="4000" dirty="0">
                <a:solidFill>
                  <a:srgbClr val="FFFFFF"/>
                </a:solidFill>
                <a:latin typeface="Arial" panose="020B0604020202020204" pitchFamily="34" charset="0"/>
                <a:cs typeface="Arial" panose="020B0604020202020204" pitchFamily="34" charset="0"/>
              </a:rPr>
              <a:t>10</a:t>
            </a:r>
            <a:endParaRPr lang="en-US" sz="4010" dirty="0">
              <a:solidFill>
                <a:srgbClr val="FFFFFF"/>
              </a:solidFill>
              <a:latin typeface="Arial" panose="020B0604020202020204" pitchFamily="34" charset="0"/>
              <a:cs typeface="Arial" panose="020B0604020202020204" pitchFamily="34" charset="0"/>
            </a:endParaRPr>
          </a:p>
        </p:txBody>
      </p:sp>
      <p:sp>
        <p:nvSpPr>
          <p:cNvPr id="5" name="TextBox 5"/>
          <p:cNvSpPr txBox="1"/>
          <p:nvPr/>
        </p:nvSpPr>
        <p:spPr>
          <a:xfrm>
            <a:off x="602320" y="1052239"/>
            <a:ext cx="3817279" cy="821315"/>
          </a:xfrm>
          <a:prstGeom prst="rect">
            <a:avLst/>
          </a:prstGeom>
        </p:spPr>
        <p:txBody>
          <a:bodyPr wrap="square" lIns="0" tIns="0" rIns="0" bIns="0" rtlCol="0" anchor="t">
            <a:spAutoFit/>
          </a:bodyPr>
          <a:lstStyle/>
          <a:p>
            <a:pPr algn="ctr">
              <a:lnSpc>
                <a:spcPts val="6876"/>
              </a:lnSpc>
            </a:pPr>
            <a:r>
              <a:rPr lang="en-US" sz="5400" dirty="0">
                <a:solidFill>
                  <a:srgbClr val="FFFFFF"/>
                </a:solidFill>
                <a:latin typeface="Arial" panose="020B0604020202020204" pitchFamily="34" charset="0"/>
                <a:cs typeface="Arial" panose="020B0604020202020204" pitchFamily="34" charset="0"/>
              </a:rPr>
              <a:t>Advantage:</a:t>
            </a:r>
          </a:p>
        </p:txBody>
      </p:sp>
      <p:sp>
        <p:nvSpPr>
          <p:cNvPr id="6" name="TextBox 6"/>
          <p:cNvSpPr txBox="1"/>
          <p:nvPr/>
        </p:nvSpPr>
        <p:spPr>
          <a:xfrm>
            <a:off x="466783" y="3053749"/>
            <a:ext cx="17354435" cy="2557688"/>
          </a:xfrm>
          <a:prstGeom prst="rect">
            <a:avLst/>
          </a:prstGeom>
        </p:spPr>
        <p:txBody>
          <a:bodyPr lIns="0" tIns="0" rIns="0" bIns="0" rtlCol="0" anchor="ctr">
            <a:spAutoFit/>
          </a:bodyPr>
          <a:lstStyle/>
          <a:p>
            <a:pPr marL="391247" lvl="1" algn="just">
              <a:lnSpc>
                <a:spcPts val="5074"/>
              </a:lnSpc>
            </a:pPr>
            <a:r>
              <a:rPr lang="en-US" sz="3600" dirty="0">
                <a:solidFill>
                  <a:srgbClr val="FFFFFF"/>
                </a:solidFill>
                <a:latin typeface="Arial" panose="020B0604020202020204" pitchFamily="34" charset="0"/>
                <a:cs typeface="Arial" panose="020B0604020202020204" pitchFamily="34" charset="0"/>
              </a:rPr>
              <a:t>Higher performance in games, </a:t>
            </a:r>
            <a:r>
              <a:rPr lang="en-US" sz="3600" dirty="0" err="1">
                <a:solidFill>
                  <a:srgbClr val="FFFFFF"/>
                </a:solidFill>
                <a:latin typeface="Arial" panose="020B0604020202020204" pitchFamily="34" charset="0"/>
                <a:cs typeface="Arial" panose="020B0604020202020204" pitchFamily="34" charset="0"/>
              </a:rPr>
              <a:t>en</a:t>
            </a:r>
            <a:r>
              <a:rPr lang="en-US" sz="3600" dirty="0">
                <a:solidFill>
                  <a:srgbClr val="FFFFFF"/>
                </a:solidFill>
                <a:latin typeface="Arial" panose="020B0604020202020204" pitchFamily="34" charset="0"/>
                <a:cs typeface="Arial" panose="020B0604020202020204" pitchFamily="34" charset="0"/>
              </a:rPr>
              <a:t>-/decoding, video editing and system tasks at no additional direct monetary expense. It can be cheaper to purchase a lower performance component and overclock it to the clock rate of a more expensive component. In order to setup the upgrade, the labor cost is almost zero.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622753">
            <a:off x="-2352676" y="-7730401"/>
            <a:ext cx="30356903" cy="3035690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flipH="1">
            <a:off x="-1628837" y="1612263"/>
            <a:ext cx="8223720" cy="8195701"/>
          </a:xfrm>
          <a:prstGeom prst="rect">
            <a:avLst/>
          </a:prstGeom>
        </p:spPr>
      </p:pic>
      <p:sp>
        <p:nvSpPr>
          <p:cNvPr id="4" name="TextBox 4"/>
          <p:cNvSpPr txBox="1"/>
          <p:nvPr/>
        </p:nvSpPr>
        <p:spPr>
          <a:xfrm>
            <a:off x="16402278" y="1133475"/>
            <a:ext cx="1397001" cy="463332"/>
          </a:xfrm>
          <a:prstGeom prst="rect">
            <a:avLst/>
          </a:prstGeom>
        </p:spPr>
        <p:txBody>
          <a:bodyPr lIns="0" tIns="0" rIns="0" bIns="0" rtlCol="0" anchor="t">
            <a:spAutoFit/>
          </a:bodyPr>
          <a:lstStyle/>
          <a:p>
            <a:pPr algn="ctr">
              <a:lnSpc>
                <a:spcPts val="3569"/>
              </a:lnSpc>
            </a:pPr>
            <a:r>
              <a:rPr lang="en-US" sz="4010" dirty="0">
                <a:solidFill>
                  <a:srgbClr val="FFFFFF"/>
                </a:solidFill>
                <a:latin typeface="Arial" panose="020B0604020202020204" pitchFamily="34" charset="0"/>
                <a:cs typeface="Arial" panose="020B0604020202020204" pitchFamily="34" charset="0"/>
              </a:rPr>
              <a:t>11</a:t>
            </a:r>
          </a:p>
        </p:txBody>
      </p:sp>
      <p:sp>
        <p:nvSpPr>
          <p:cNvPr id="5" name="TextBox 5"/>
          <p:cNvSpPr txBox="1"/>
          <p:nvPr/>
        </p:nvSpPr>
        <p:spPr>
          <a:xfrm>
            <a:off x="895085" y="1175858"/>
            <a:ext cx="3753115" cy="762581"/>
          </a:xfrm>
          <a:prstGeom prst="rect">
            <a:avLst/>
          </a:prstGeom>
        </p:spPr>
        <p:txBody>
          <a:bodyPr wrap="square" lIns="0" tIns="0" rIns="0" bIns="0" rtlCol="0" anchor="t">
            <a:spAutoFit/>
          </a:bodyPr>
          <a:lstStyle/>
          <a:p>
            <a:pPr algn="ctr">
              <a:lnSpc>
                <a:spcPts val="6612"/>
              </a:lnSpc>
            </a:pPr>
            <a:r>
              <a:rPr lang="en-US" sz="4400" dirty="0">
                <a:solidFill>
                  <a:srgbClr val="FFFFFF"/>
                </a:solidFill>
                <a:latin typeface="Arial" panose="020B0604020202020204" pitchFamily="34" charset="0"/>
                <a:cs typeface="Arial" panose="020B0604020202020204" pitchFamily="34" charset="0"/>
              </a:rPr>
              <a:t>Disadvantage</a:t>
            </a:r>
            <a:r>
              <a:rPr lang="en-US" sz="4723" dirty="0">
                <a:solidFill>
                  <a:srgbClr val="FFFFFF"/>
                </a:solidFill>
                <a:latin typeface="Pathway Gothic One"/>
              </a:rPr>
              <a:t>:</a:t>
            </a:r>
          </a:p>
        </p:txBody>
      </p:sp>
      <p:sp>
        <p:nvSpPr>
          <p:cNvPr id="6" name="TextBox 6"/>
          <p:cNvSpPr txBox="1"/>
          <p:nvPr/>
        </p:nvSpPr>
        <p:spPr>
          <a:xfrm>
            <a:off x="525043" y="2830103"/>
            <a:ext cx="16399711" cy="2486258"/>
          </a:xfrm>
          <a:prstGeom prst="rect">
            <a:avLst/>
          </a:prstGeom>
        </p:spPr>
        <p:txBody>
          <a:bodyPr lIns="0" tIns="0" rIns="0" bIns="0" rtlCol="0" anchor="t">
            <a:spAutoFit/>
          </a:bodyPr>
          <a:lstStyle/>
          <a:p>
            <a:pPr marL="388620" lvl="1" algn="just">
              <a:lnSpc>
                <a:spcPts val="5040"/>
              </a:lnSpc>
            </a:pPr>
            <a:r>
              <a:rPr lang="en-US" sz="2800" dirty="0">
                <a:solidFill>
                  <a:srgbClr val="FFFFFF"/>
                </a:solidFill>
                <a:latin typeface="Arial" panose="020B0604020202020204" pitchFamily="34" charset="0"/>
                <a:cs typeface="Arial" panose="020B0604020202020204" pitchFamily="34" charset="0"/>
              </a:rPr>
              <a:t>Higher clock rates and voltages increase power consumption, also increasing electricity cost and heat </a:t>
            </a:r>
            <a:r>
              <a:rPr lang="en-US" sz="2800" dirty="0" err="1">
                <a:solidFill>
                  <a:srgbClr val="FFFFFF"/>
                </a:solidFill>
                <a:latin typeface="Arial" panose="020B0604020202020204" pitchFamily="34" charset="0"/>
                <a:cs typeface="Arial" panose="020B0604020202020204" pitchFamily="34" charset="0"/>
              </a:rPr>
              <a:t>production.The</a:t>
            </a:r>
            <a:r>
              <a:rPr lang="en-US" sz="2800" dirty="0">
                <a:solidFill>
                  <a:srgbClr val="FFFFFF"/>
                </a:solidFill>
                <a:latin typeface="Arial" panose="020B0604020202020204" pitchFamily="34" charset="0"/>
                <a:cs typeface="Arial" panose="020B0604020202020204" pitchFamily="34" charset="0"/>
              </a:rPr>
              <a:t> lifespan of semiconductor components may be reduced by increased voltages and </a:t>
            </a:r>
            <a:r>
              <a:rPr lang="en-US" sz="2800" dirty="0" err="1">
                <a:solidFill>
                  <a:srgbClr val="FFFFFF"/>
                </a:solidFill>
                <a:latin typeface="Arial" panose="020B0604020202020204" pitchFamily="34" charset="0"/>
                <a:cs typeface="Arial" panose="020B0604020202020204" pitchFamily="34" charset="0"/>
              </a:rPr>
              <a:t>heat.Warranties</a:t>
            </a:r>
            <a:r>
              <a:rPr lang="en-US" sz="2800" dirty="0">
                <a:solidFill>
                  <a:srgbClr val="FFFFFF"/>
                </a:solidFill>
                <a:latin typeface="Arial" panose="020B0604020202020204" pitchFamily="34" charset="0"/>
                <a:cs typeface="Arial" panose="020B0604020202020204" pitchFamily="34" charset="0"/>
              </a:rPr>
              <a:t> may be voided by overclocking Fan noise: High-performance fans running at maximum speed used for the required degree of cooling of an overclocked machine can be noisy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622753">
            <a:off x="-1255501" y="-8969946"/>
            <a:ext cx="30356903" cy="30356903"/>
          </a:xfrm>
          <a:prstGeom prst="rect">
            <a:avLst/>
          </a:prstGeom>
        </p:spPr>
      </p:pic>
      <p:pic>
        <p:nvPicPr>
          <p:cNvPr id="3" name="Picture 3"/>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flipH="1">
            <a:off x="-1628837" y="1612263"/>
            <a:ext cx="8223720" cy="819570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136230" y="4698213"/>
            <a:ext cx="2180989" cy="590850"/>
          </a:xfrm>
          <a:prstGeom prst="rect">
            <a:avLst/>
          </a:prstGeom>
        </p:spPr>
      </p:pic>
      <p:pic>
        <p:nvPicPr>
          <p:cNvPr id="5" name="Picture 5"/>
          <p:cNvPicPr>
            <a:picLocks noChangeAspect="1"/>
          </p:cNvPicPr>
          <p:nvPr/>
        </p:nvPicPr>
        <p:blipFill>
          <a:blip r:embed="rId8"/>
          <a:srcRect/>
          <a:stretch>
            <a:fillRect/>
          </a:stretch>
        </p:blipFill>
        <p:spPr>
          <a:xfrm>
            <a:off x="6498019" y="3113240"/>
            <a:ext cx="10761281" cy="5851446"/>
          </a:xfrm>
          <a:prstGeom prst="rect">
            <a:avLst/>
          </a:prstGeom>
        </p:spPr>
      </p:pic>
      <p:sp>
        <p:nvSpPr>
          <p:cNvPr id="6" name="TextBox 6"/>
          <p:cNvSpPr txBox="1"/>
          <p:nvPr/>
        </p:nvSpPr>
        <p:spPr>
          <a:xfrm>
            <a:off x="339712" y="4381500"/>
            <a:ext cx="3796518" cy="955583"/>
          </a:xfrm>
          <a:prstGeom prst="rect">
            <a:avLst/>
          </a:prstGeom>
        </p:spPr>
        <p:txBody>
          <a:bodyPr wrap="square" lIns="0" tIns="0" rIns="0" bIns="0" rtlCol="0" anchor="t">
            <a:spAutoFit/>
          </a:bodyPr>
          <a:lstStyle/>
          <a:p>
            <a:pPr>
              <a:lnSpc>
                <a:spcPts val="8612"/>
              </a:lnSpc>
              <a:spcBef>
                <a:spcPct val="0"/>
              </a:spcBef>
            </a:pPr>
            <a:r>
              <a:rPr lang="en-US" sz="4400" dirty="0">
                <a:solidFill>
                  <a:srgbClr val="FFFFFF"/>
                </a:solidFill>
                <a:latin typeface="Arial" panose="020B0604020202020204" pitchFamily="34" charset="0"/>
                <a:cs typeface="Arial" panose="020B0604020202020204" pitchFamily="34" charset="0"/>
              </a:rPr>
              <a:t>OVERCLOCK</a:t>
            </a:r>
            <a:endParaRPr lang="en-US" sz="6000" dirty="0">
              <a:solidFill>
                <a:srgbClr val="FFFFFF"/>
              </a:solidFill>
              <a:latin typeface="Arial" panose="020B0604020202020204" pitchFamily="34" charset="0"/>
              <a:cs typeface="Arial" panose="020B0604020202020204" pitchFamily="34" charset="0"/>
            </a:endParaRPr>
          </a:p>
        </p:txBody>
      </p:sp>
      <p:sp>
        <p:nvSpPr>
          <p:cNvPr id="7" name="TextBox 7"/>
          <p:cNvSpPr txBox="1"/>
          <p:nvPr/>
        </p:nvSpPr>
        <p:spPr>
          <a:xfrm>
            <a:off x="16402278" y="522247"/>
            <a:ext cx="1397001" cy="463332"/>
          </a:xfrm>
          <a:prstGeom prst="rect">
            <a:avLst/>
          </a:prstGeom>
        </p:spPr>
        <p:txBody>
          <a:bodyPr lIns="0" tIns="0" rIns="0" bIns="0" rtlCol="0" anchor="t">
            <a:spAutoFit/>
          </a:bodyPr>
          <a:lstStyle/>
          <a:p>
            <a:pPr algn="ctr">
              <a:lnSpc>
                <a:spcPts val="3569"/>
              </a:lnSpc>
            </a:pPr>
            <a:r>
              <a:rPr lang="en-US" sz="4000" dirty="0">
                <a:solidFill>
                  <a:srgbClr val="FFFFFF"/>
                </a:solidFill>
                <a:latin typeface="Arial" panose="020B0604020202020204" pitchFamily="34" charset="0"/>
                <a:cs typeface="Arial" panose="020B0604020202020204" pitchFamily="34" charset="0"/>
              </a:rPr>
              <a:t>12</a:t>
            </a:r>
            <a:endParaRPr lang="en-US" sz="4010" dirty="0">
              <a:solidFill>
                <a:srgbClr val="FFFFFF"/>
              </a:solidFill>
              <a:latin typeface="Arial" panose="020B0604020202020204" pitchFamily="34" charset="0"/>
              <a:cs typeface="Arial" panose="020B0604020202020204" pitchFamily="34" charset="0"/>
            </a:endParaRPr>
          </a:p>
        </p:txBody>
      </p:sp>
      <p:sp>
        <p:nvSpPr>
          <p:cNvPr id="8" name="TextBox 8"/>
          <p:cNvSpPr txBox="1"/>
          <p:nvPr/>
        </p:nvSpPr>
        <p:spPr>
          <a:xfrm>
            <a:off x="5397297" y="1706818"/>
            <a:ext cx="9461703" cy="660887"/>
          </a:xfrm>
          <a:prstGeom prst="rect">
            <a:avLst/>
          </a:prstGeom>
        </p:spPr>
        <p:txBody>
          <a:bodyPr wrap="square" lIns="0" tIns="0" rIns="0" bIns="0" rtlCol="0" anchor="t">
            <a:spAutoFit/>
          </a:bodyPr>
          <a:lstStyle/>
          <a:p>
            <a:pPr marL="453390" lvl="1">
              <a:lnSpc>
                <a:spcPts val="5880"/>
              </a:lnSpc>
            </a:pPr>
            <a:r>
              <a:rPr lang="en-US" sz="3200" dirty="0">
                <a:solidFill>
                  <a:srgbClr val="FFFFFF"/>
                </a:solidFill>
                <a:latin typeface="Arial" panose="020B0604020202020204" pitchFamily="34" charset="0"/>
                <a:cs typeface="Arial" panose="020B0604020202020204" pitchFamily="34" charset="0"/>
              </a:rPr>
              <a:t>Changes in performance after overclocking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l="7073" t="5717" b="15973"/>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64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4827243" y="-1220580"/>
            <a:ext cx="23233544" cy="23233544"/>
          </a:xfrm>
          <a:prstGeom prst="rect">
            <a:avLst/>
          </a:prstGeom>
        </p:spPr>
      </p:pic>
      <p:pic>
        <p:nvPicPr>
          <p:cNvPr id="3" name="Picture 3"/>
          <p:cNvPicPr>
            <a:picLocks noChangeAspect="1"/>
          </p:cNvPicPr>
          <p:nvPr/>
        </p:nvPicPr>
        <p:blipFill>
          <a:blip r:embed="rId5">
            <a:alphaModFix amt="7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flipH="1">
            <a:off x="-2450548" y="-2259434"/>
            <a:ext cx="21841904" cy="7386663"/>
          </a:xfrm>
          <a:prstGeom prst="rect">
            <a:avLst/>
          </a:prstGeom>
        </p:spPr>
      </p:pic>
      <p:sp>
        <p:nvSpPr>
          <p:cNvPr id="4" name="TextBox 4"/>
          <p:cNvSpPr txBox="1"/>
          <p:nvPr/>
        </p:nvSpPr>
        <p:spPr>
          <a:xfrm>
            <a:off x="4232305" y="4034680"/>
            <a:ext cx="9823389" cy="1463286"/>
          </a:xfrm>
          <a:prstGeom prst="rect">
            <a:avLst/>
          </a:prstGeom>
        </p:spPr>
        <p:txBody>
          <a:bodyPr lIns="0" tIns="0" rIns="0" bIns="0" rtlCol="0" anchor="t">
            <a:spAutoFit/>
          </a:bodyPr>
          <a:lstStyle/>
          <a:p>
            <a:pPr algn="ctr">
              <a:lnSpc>
                <a:spcPts val="12301"/>
              </a:lnSpc>
            </a:pPr>
            <a:r>
              <a:rPr lang="en-US" sz="9600" dirty="0">
                <a:solidFill>
                  <a:srgbClr val="FFFFFF"/>
                </a:solidFill>
                <a:latin typeface="Arial" panose="020B0604020202020204" pitchFamily="34" charset="0"/>
                <a:cs typeface="Arial" panose="020B0604020202020204" pitchFamily="34" charset="0"/>
              </a:rPr>
              <a:t>THANK YOU</a:t>
            </a:r>
          </a:p>
        </p:txBody>
      </p:sp>
      <p:sp>
        <p:nvSpPr>
          <p:cNvPr id="5" name="TextBox 5"/>
          <p:cNvSpPr txBox="1"/>
          <p:nvPr/>
        </p:nvSpPr>
        <p:spPr>
          <a:xfrm>
            <a:off x="15862299" y="1133475"/>
            <a:ext cx="1397001" cy="463332"/>
          </a:xfrm>
          <a:prstGeom prst="rect">
            <a:avLst/>
          </a:prstGeom>
        </p:spPr>
        <p:txBody>
          <a:bodyPr lIns="0" tIns="0" rIns="0" bIns="0" rtlCol="0" anchor="t">
            <a:spAutoFit/>
          </a:bodyPr>
          <a:lstStyle/>
          <a:p>
            <a:pPr algn="r">
              <a:lnSpc>
                <a:spcPts val="3569"/>
              </a:lnSpc>
            </a:pPr>
            <a:r>
              <a:rPr lang="en-US" sz="4000" dirty="0">
                <a:solidFill>
                  <a:srgbClr val="FFFFFF"/>
                </a:solidFill>
                <a:latin typeface="Arial" panose="020B0604020202020204" pitchFamily="34" charset="0"/>
                <a:cs typeface="Arial" panose="020B0604020202020204" pitchFamily="34" charset="0"/>
              </a:rPr>
              <a:t>13</a:t>
            </a:r>
            <a:endParaRPr lang="en-US" sz="4010"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830553" y="657922"/>
            <a:ext cx="3684255" cy="3858429"/>
          </a:xfrm>
          <a:prstGeom prst="rect">
            <a:avLst/>
          </a:prstGeom>
        </p:spPr>
        <p:txBody>
          <a:bodyPr lIns="0" tIns="0" rIns="0" bIns="0" rtlCol="0" anchor="t">
            <a:spAutoFit/>
          </a:bodyPr>
          <a:lstStyle/>
          <a:p>
            <a:pPr>
              <a:lnSpc>
                <a:spcPts val="6243"/>
              </a:lnSpc>
            </a:pPr>
            <a:r>
              <a:rPr lang="en-US" sz="2800" spc="136" dirty="0">
                <a:solidFill>
                  <a:srgbClr val="FFFFFF"/>
                </a:solidFill>
                <a:latin typeface="Arial" panose="020B0604020202020204" pitchFamily="34" charset="0"/>
                <a:cs typeface="Arial" panose="020B0604020202020204" pitchFamily="34" charset="0"/>
              </a:rPr>
              <a:t>Introduction to FPS and Overclocking</a:t>
            </a:r>
          </a:p>
          <a:p>
            <a:pPr>
              <a:lnSpc>
                <a:spcPts val="6243"/>
              </a:lnSpc>
            </a:pPr>
            <a:endParaRPr lang="en-US" sz="2800" spc="136" dirty="0">
              <a:solidFill>
                <a:srgbClr val="FFFFFF"/>
              </a:solidFill>
              <a:latin typeface="Arial" panose="020B0604020202020204" pitchFamily="34" charset="0"/>
              <a:cs typeface="Arial" panose="020B0604020202020204" pitchFamily="34" charset="0"/>
            </a:endParaRPr>
          </a:p>
          <a:p>
            <a:pPr>
              <a:lnSpc>
                <a:spcPts val="6243"/>
              </a:lnSpc>
            </a:pPr>
            <a:r>
              <a:rPr lang="en-US" sz="2800" spc="136" dirty="0">
                <a:solidFill>
                  <a:srgbClr val="FFFFFF"/>
                </a:solidFill>
                <a:latin typeface="Arial" panose="020B0604020202020204" pitchFamily="34" charset="0"/>
                <a:cs typeface="Arial" panose="020B0604020202020204" pitchFamily="34" charset="0"/>
              </a:rPr>
              <a:t>FPS and Hz</a:t>
            </a:r>
          </a:p>
          <a:p>
            <a:pPr>
              <a:lnSpc>
                <a:spcPts val="6243"/>
              </a:lnSpc>
            </a:pPr>
            <a:r>
              <a:rPr lang="en-US" sz="2800" spc="136" dirty="0">
                <a:solidFill>
                  <a:srgbClr val="FFFFFF"/>
                </a:solidFill>
                <a:latin typeface="Arial" panose="020B0604020202020204" pitchFamily="34" charset="0"/>
                <a:cs typeface="Arial" panose="020B0604020202020204" pitchFamily="34" charset="0"/>
              </a:rPr>
              <a:t>   -Key points</a:t>
            </a:r>
            <a:endParaRPr lang="en-US" sz="3321" spc="136" dirty="0">
              <a:solidFill>
                <a:srgbClr val="FFFFFF"/>
              </a:solidFill>
              <a:latin typeface="Arial" panose="020B0604020202020204" pitchFamily="34" charset="0"/>
              <a:cs typeface="Arial" panose="020B0604020202020204" pitchFamily="34" charset="0"/>
            </a:endParaRPr>
          </a:p>
        </p:txBody>
      </p:sp>
      <p:sp>
        <p:nvSpPr>
          <p:cNvPr id="3" name="TextBox 3"/>
          <p:cNvSpPr txBox="1"/>
          <p:nvPr/>
        </p:nvSpPr>
        <p:spPr>
          <a:xfrm>
            <a:off x="2830553" y="5847819"/>
            <a:ext cx="2890580" cy="1317879"/>
          </a:xfrm>
          <a:prstGeom prst="rect">
            <a:avLst/>
          </a:prstGeom>
        </p:spPr>
        <p:txBody>
          <a:bodyPr lIns="0" tIns="0" rIns="0" bIns="0" rtlCol="0" anchor="t">
            <a:spAutoFit/>
          </a:bodyPr>
          <a:lstStyle/>
          <a:p>
            <a:pPr>
              <a:lnSpc>
                <a:spcPts val="5328"/>
              </a:lnSpc>
            </a:pPr>
            <a:r>
              <a:rPr lang="en-US" sz="3200" dirty="0">
                <a:solidFill>
                  <a:srgbClr val="FFFFFF"/>
                </a:solidFill>
                <a:latin typeface="Arial" panose="020B0604020202020204" pitchFamily="34" charset="0"/>
                <a:cs typeface="Arial" panose="020B0604020202020204" pitchFamily="34" charset="0"/>
              </a:rPr>
              <a:t>Overclocking</a:t>
            </a:r>
          </a:p>
          <a:p>
            <a:pPr>
              <a:lnSpc>
                <a:spcPts val="5328"/>
              </a:lnSpc>
            </a:pPr>
            <a:r>
              <a:rPr lang="en-US" sz="3200" dirty="0">
                <a:solidFill>
                  <a:srgbClr val="FFFFFF"/>
                </a:solidFill>
                <a:latin typeface="Arial" panose="020B0604020202020204" pitchFamily="34" charset="0"/>
                <a:cs typeface="Arial" panose="020B0604020202020204" pitchFamily="34" charset="0"/>
              </a:rPr>
              <a:t>    -Key points</a:t>
            </a:r>
          </a:p>
        </p:txBody>
      </p:sp>
      <p:sp>
        <p:nvSpPr>
          <p:cNvPr id="4" name="TextBox 4"/>
          <p:cNvSpPr txBox="1"/>
          <p:nvPr/>
        </p:nvSpPr>
        <p:spPr>
          <a:xfrm>
            <a:off x="12407372" y="3046453"/>
            <a:ext cx="4285418" cy="1665969"/>
          </a:xfrm>
          <a:prstGeom prst="rect">
            <a:avLst/>
          </a:prstGeom>
        </p:spPr>
        <p:txBody>
          <a:bodyPr lIns="0" tIns="0" rIns="0" bIns="0" rtlCol="0" anchor="t">
            <a:spAutoFit/>
          </a:bodyPr>
          <a:lstStyle/>
          <a:p>
            <a:pPr algn="ctr">
              <a:lnSpc>
                <a:spcPts val="15540"/>
              </a:lnSpc>
              <a:spcBef>
                <a:spcPct val="0"/>
              </a:spcBef>
            </a:pPr>
            <a:r>
              <a:rPr lang="en-US" sz="6000" dirty="0">
                <a:solidFill>
                  <a:srgbClr val="FFFFFF"/>
                </a:solidFill>
                <a:latin typeface="Arial" panose="020B0604020202020204" pitchFamily="34" charset="0"/>
                <a:cs typeface="Arial" panose="020B0604020202020204" pitchFamily="34" charset="0"/>
              </a:rPr>
              <a:t>CONTENTS</a:t>
            </a:r>
            <a:endParaRPr lang="en-US" sz="7200" dirty="0">
              <a:solidFill>
                <a:srgbClr val="FFFFFF"/>
              </a:solidFill>
              <a:latin typeface="Arial" panose="020B0604020202020204" pitchFamily="34" charset="0"/>
              <a:cs typeface="Arial" panose="020B0604020202020204" pitchFamily="34" charset="0"/>
            </a:endParaRPr>
          </a:p>
        </p:txBody>
      </p:sp>
      <p:sp>
        <p:nvSpPr>
          <p:cNvPr id="5" name="TextBox 5"/>
          <p:cNvSpPr txBox="1"/>
          <p:nvPr/>
        </p:nvSpPr>
        <p:spPr>
          <a:xfrm>
            <a:off x="881841" y="1010347"/>
            <a:ext cx="833613" cy="491609"/>
          </a:xfrm>
          <a:prstGeom prst="rect">
            <a:avLst/>
          </a:prstGeom>
        </p:spPr>
        <p:txBody>
          <a:bodyPr lIns="0" tIns="0" rIns="0" bIns="0" rtlCol="0" anchor="t">
            <a:spAutoFit/>
          </a:bodyPr>
          <a:lstStyle/>
          <a:p>
            <a:pPr>
              <a:lnSpc>
                <a:spcPts val="3846"/>
              </a:lnSpc>
            </a:pPr>
            <a:r>
              <a:rPr lang="en-US" sz="4000" dirty="0">
                <a:solidFill>
                  <a:srgbClr val="FF431B"/>
                </a:solidFill>
                <a:latin typeface="Arial" panose="020B0604020202020204" pitchFamily="34" charset="0"/>
                <a:cs typeface="Arial" panose="020B0604020202020204" pitchFamily="34" charset="0"/>
              </a:rPr>
              <a:t>03</a:t>
            </a:r>
            <a:endParaRPr lang="en-US" sz="4321" dirty="0">
              <a:solidFill>
                <a:srgbClr val="FF431B"/>
              </a:solidFill>
              <a:latin typeface="Arial" panose="020B0604020202020204" pitchFamily="34" charset="0"/>
              <a:cs typeface="Arial" panose="020B0604020202020204" pitchFamily="34" charset="0"/>
            </a:endParaRPr>
          </a:p>
        </p:txBody>
      </p:sp>
      <p:sp>
        <p:nvSpPr>
          <p:cNvPr id="6" name="TextBox 6"/>
          <p:cNvSpPr txBox="1"/>
          <p:nvPr/>
        </p:nvSpPr>
        <p:spPr>
          <a:xfrm>
            <a:off x="881841" y="3378865"/>
            <a:ext cx="833613" cy="491609"/>
          </a:xfrm>
          <a:prstGeom prst="rect">
            <a:avLst/>
          </a:prstGeom>
        </p:spPr>
        <p:txBody>
          <a:bodyPr lIns="0" tIns="0" rIns="0" bIns="0" rtlCol="0" anchor="t">
            <a:spAutoFit/>
          </a:bodyPr>
          <a:lstStyle/>
          <a:p>
            <a:pPr>
              <a:lnSpc>
                <a:spcPts val="3846"/>
              </a:lnSpc>
            </a:pPr>
            <a:r>
              <a:rPr lang="en-US" sz="4000" dirty="0">
                <a:solidFill>
                  <a:srgbClr val="FF431B"/>
                </a:solidFill>
                <a:latin typeface="Arial" panose="020B0604020202020204" pitchFamily="34" charset="0"/>
                <a:cs typeface="Arial" panose="020B0604020202020204" pitchFamily="34" charset="0"/>
              </a:rPr>
              <a:t>04</a:t>
            </a:r>
            <a:endParaRPr lang="en-US" sz="4321" dirty="0">
              <a:solidFill>
                <a:srgbClr val="FF431B"/>
              </a:solidFill>
              <a:latin typeface="Arial" panose="020B0604020202020204" pitchFamily="34" charset="0"/>
              <a:cs typeface="Arial" panose="020B0604020202020204" pitchFamily="34" charset="0"/>
            </a:endParaRPr>
          </a:p>
        </p:txBody>
      </p:sp>
      <p:sp>
        <p:nvSpPr>
          <p:cNvPr id="7" name="TextBox 7"/>
          <p:cNvSpPr txBox="1"/>
          <p:nvPr/>
        </p:nvSpPr>
        <p:spPr>
          <a:xfrm>
            <a:off x="881841" y="4037535"/>
            <a:ext cx="833613" cy="487313"/>
          </a:xfrm>
          <a:prstGeom prst="rect">
            <a:avLst/>
          </a:prstGeom>
        </p:spPr>
        <p:txBody>
          <a:bodyPr lIns="0" tIns="0" rIns="0" bIns="0" rtlCol="0" anchor="t">
            <a:spAutoFit/>
          </a:bodyPr>
          <a:lstStyle/>
          <a:p>
            <a:pPr>
              <a:lnSpc>
                <a:spcPts val="3846"/>
              </a:lnSpc>
            </a:pPr>
            <a:r>
              <a:rPr lang="en-US" sz="3600" dirty="0">
                <a:solidFill>
                  <a:srgbClr val="FF431B"/>
                </a:solidFill>
                <a:latin typeface="Arial" panose="020B0604020202020204" pitchFamily="34" charset="0"/>
                <a:cs typeface="Arial" panose="020B0604020202020204" pitchFamily="34" charset="0"/>
              </a:rPr>
              <a:t>05</a:t>
            </a:r>
            <a:endParaRPr lang="en-US" sz="4321" dirty="0">
              <a:solidFill>
                <a:srgbClr val="FF431B"/>
              </a:solidFill>
              <a:latin typeface="Arial" panose="020B0604020202020204" pitchFamily="34" charset="0"/>
              <a:cs typeface="Arial" panose="020B0604020202020204" pitchFamily="34" charset="0"/>
            </a:endParaRPr>
          </a:p>
        </p:txBody>
      </p:sp>
      <p:sp>
        <p:nvSpPr>
          <p:cNvPr id="8" name="TextBox 8"/>
          <p:cNvSpPr txBox="1"/>
          <p:nvPr/>
        </p:nvSpPr>
        <p:spPr>
          <a:xfrm>
            <a:off x="881841" y="5976501"/>
            <a:ext cx="1151200" cy="491609"/>
          </a:xfrm>
          <a:prstGeom prst="rect">
            <a:avLst/>
          </a:prstGeom>
        </p:spPr>
        <p:txBody>
          <a:bodyPr lIns="0" tIns="0" rIns="0" bIns="0" rtlCol="0" anchor="t">
            <a:spAutoFit/>
          </a:bodyPr>
          <a:lstStyle/>
          <a:p>
            <a:pPr>
              <a:lnSpc>
                <a:spcPts val="3846"/>
              </a:lnSpc>
            </a:pPr>
            <a:r>
              <a:rPr lang="en-US" sz="4000" dirty="0">
                <a:solidFill>
                  <a:srgbClr val="FF431B"/>
                </a:solidFill>
                <a:latin typeface="Arial" panose="020B0604020202020204" pitchFamily="34" charset="0"/>
                <a:cs typeface="Arial" panose="020B0604020202020204" pitchFamily="34" charset="0"/>
              </a:rPr>
              <a:t>08</a:t>
            </a:r>
            <a:endParaRPr lang="en-US" sz="4321" dirty="0">
              <a:solidFill>
                <a:srgbClr val="FF431B"/>
              </a:solidFill>
              <a:latin typeface="Arial" panose="020B0604020202020204" pitchFamily="34" charset="0"/>
              <a:cs typeface="Arial" panose="020B0604020202020204" pitchFamily="34" charset="0"/>
            </a:endParaRPr>
          </a:p>
        </p:txBody>
      </p:sp>
      <p:sp>
        <p:nvSpPr>
          <p:cNvPr id="9" name="TextBox 9"/>
          <p:cNvSpPr txBox="1"/>
          <p:nvPr/>
        </p:nvSpPr>
        <p:spPr>
          <a:xfrm>
            <a:off x="881841" y="6685130"/>
            <a:ext cx="1151200" cy="491609"/>
          </a:xfrm>
          <a:prstGeom prst="rect">
            <a:avLst/>
          </a:prstGeom>
        </p:spPr>
        <p:txBody>
          <a:bodyPr lIns="0" tIns="0" rIns="0" bIns="0" rtlCol="0" anchor="t">
            <a:spAutoFit/>
          </a:bodyPr>
          <a:lstStyle/>
          <a:p>
            <a:pPr>
              <a:lnSpc>
                <a:spcPts val="3846"/>
              </a:lnSpc>
            </a:pPr>
            <a:r>
              <a:rPr lang="en-US" sz="3600" dirty="0">
                <a:solidFill>
                  <a:srgbClr val="FF431B"/>
                </a:solidFill>
                <a:latin typeface="Arial" panose="020B0604020202020204" pitchFamily="34" charset="0"/>
                <a:cs typeface="Arial" panose="020B0604020202020204" pitchFamily="34" charset="0"/>
              </a:rPr>
              <a:t>09</a:t>
            </a:r>
            <a:endParaRPr lang="en-US" sz="4321" dirty="0">
              <a:solidFill>
                <a:srgbClr val="FF431B"/>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4511801" y="8423604"/>
            <a:ext cx="2180989" cy="590850"/>
          </a:xfrm>
          <a:prstGeom prst="rect">
            <a:avLst/>
          </a:prstGeom>
        </p:spPr>
      </p:pic>
      <p:sp>
        <p:nvSpPr>
          <p:cNvPr id="11" name="TextBox 11"/>
          <p:cNvSpPr txBox="1"/>
          <p:nvPr/>
        </p:nvSpPr>
        <p:spPr>
          <a:xfrm>
            <a:off x="881841" y="7353325"/>
            <a:ext cx="1151200" cy="553678"/>
          </a:xfrm>
          <a:prstGeom prst="rect">
            <a:avLst/>
          </a:prstGeom>
        </p:spPr>
        <p:txBody>
          <a:bodyPr lIns="0" tIns="0" rIns="0" bIns="0" rtlCol="0" anchor="t">
            <a:spAutoFit/>
          </a:bodyPr>
          <a:lstStyle/>
          <a:p>
            <a:pPr>
              <a:lnSpc>
                <a:spcPts val="4272"/>
              </a:lnSpc>
            </a:pPr>
            <a:r>
              <a:rPr lang="en-US" sz="4000" dirty="0">
                <a:solidFill>
                  <a:srgbClr val="FF431B"/>
                </a:solidFill>
                <a:latin typeface="Arial" panose="020B0604020202020204" pitchFamily="34" charset="0"/>
                <a:cs typeface="Arial" panose="020B0604020202020204" pitchFamily="34" charset="0"/>
              </a:rPr>
              <a:t>11</a:t>
            </a:r>
            <a:endParaRPr lang="en-US" sz="4800" dirty="0">
              <a:solidFill>
                <a:srgbClr val="FF431B"/>
              </a:solidFill>
              <a:latin typeface="Arial" panose="020B0604020202020204" pitchFamily="34" charset="0"/>
              <a:cs typeface="Arial" panose="020B0604020202020204" pitchFamily="34" charset="0"/>
            </a:endParaRPr>
          </a:p>
        </p:txBody>
      </p:sp>
      <p:sp>
        <p:nvSpPr>
          <p:cNvPr id="12" name="TextBox 12"/>
          <p:cNvSpPr txBox="1"/>
          <p:nvPr/>
        </p:nvSpPr>
        <p:spPr>
          <a:xfrm>
            <a:off x="881841" y="8011995"/>
            <a:ext cx="1151200" cy="553678"/>
          </a:xfrm>
          <a:prstGeom prst="rect">
            <a:avLst/>
          </a:prstGeom>
        </p:spPr>
        <p:txBody>
          <a:bodyPr lIns="0" tIns="0" rIns="0" bIns="0" rtlCol="0" anchor="t">
            <a:spAutoFit/>
          </a:bodyPr>
          <a:lstStyle/>
          <a:p>
            <a:pPr>
              <a:lnSpc>
                <a:spcPts val="4272"/>
              </a:lnSpc>
            </a:pPr>
            <a:r>
              <a:rPr lang="en-US" sz="4000" dirty="0">
                <a:solidFill>
                  <a:srgbClr val="FF431B"/>
                </a:solidFill>
                <a:latin typeface="Arial" panose="020B0604020202020204" pitchFamily="34" charset="0"/>
                <a:cs typeface="Arial" panose="020B0604020202020204" pitchFamily="34" charset="0"/>
              </a:rPr>
              <a:t>12</a:t>
            </a:r>
            <a:endParaRPr lang="en-US" sz="4800" dirty="0">
              <a:solidFill>
                <a:srgbClr val="FF431B"/>
              </a:solidFill>
              <a:latin typeface="Arial" panose="020B0604020202020204" pitchFamily="34" charset="0"/>
              <a:cs typeface="Arial" panose="020B0604020202020204" pitchFamily="34" charset="0"/>
            </a:endParaRPr>
          </a:p>
        </p:txBody>
      </p:sp>
      <p:sp>
        <p:nvSpPr>
          <p:cNvPr id="13" name="TextBox 13"/>
          <p:cNvSpPr txBox="1"/>
          <p:nvPr/>
        </p:nvSpPr>
        <p:spPr>
          <a:xfrm>
            <a:off x="2830553" y="7275748"/>
            <a:ext cx="2659039" cy="583942"/>
          </a:xfrm>
          <a:prstGeom prst="rect">
            <a:avLst/>
          </a:prstGeom>
        </p:spPr>
        <p:txBody>
          <a:bodyPr wrap="square" lIns="0" tIns="0" rIns="0" bIns="0" rtlCol="0" anchor="t">
            <a:spAutoFit/>
          </a:bodyPr>
          <a:lstStyle/>
          <a:p>
            <a:pPr algn="ctr">
              <a:lnSpc>
                <a:spcPts val="5117"/>
              </a:lnSpc>
            </a:pPr>
            <a:r>
              <a:rPr lang="en-US" sz="3200" dirty="0">
                <a:solidFill>
                  <a:srgbClr val="FFFFFF"/>
                </a:solidFill>
                <a:latin typeface="Arial" panose="020B0604020202020204" pitchFamily="34" charset="0"/>
                <a:cs typeface="Arial" panose="020B0604020202020204" pitchFamily="34" charset="0"/>
              </a:rPr>
              <a:t>Advantages</a:t>
            </a:r>
            <a:endParaRPr lang="en-US" sz="3655" dirty="0">
              <a:solidFill>
                <a:srgbClr val="FFFFFF"/>
              </a:solidFill>
              <a:latin typeface="Arial" panose="020B0604020202020204" pitchFamily="34" charset="0"/>
              <a:cs typeface="Arial" panose="020B0604020202020204" pitchFamily="34" charset="0"/>
            </a:endParaRPr>
          </a:p>
        </p:txBody>
      </p:sp>
      <p:sp>
        <p:nvSpPr>
          <p:cNvPr id="14" name="TextBox 14"/>
          <p:cNvSpPr txBox="1"/>
          <p:nvPr/>
        </p:nvSpPr>
        <p:spPr>
          <a:xfrm>
            <a:off x="2643800" y="7969741"/>
            <a:ext cx="3264085" cy="595932"/>
          </a:xfrm>
          <a:prstGeom prst="rect">
            <a:avLst/>
          </a:prstGeom>
        </p:spPr>
        <p:txBody>
          <a:bodyPr lIns="0" tIns="0" rIns="0" bIns="0" rtlCol="0" anchor="t">
            <a:spAutoFit/>
          </a:bodyPr>
          <a:lstStyle/>
          <a:p>
            <a:pPr algn="ctr">
              <a:lnSpc>
                <a:spcPts val="5058"/>
              </a:lnSpc>
            </a:pPr>
            <a:r>
              <a:rPr lang="en-US" sz="3200" dirty="0">
                <a:solidFill>
                  <a:srgbClr val="FFFFFF"/>
                </a:solidFill>
                <a:latin typeface="Arial" panose="020B0604020202020204" pitchFamily="34" charset="0"/>
                <a:cs typeface="Arial" panose="020B0604020202020204" pitchFamily="34" charset="0"/>
              </a:rPr>
              <a:t>Disadvantages</a:t>
            </a:r>
            <a:endParaRPr lang="en-US" sz="3613"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622753">
            <a:off x="-1649959" y="-8312660"/>
            <a:ext cx="30356903" cy="3035690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457200" y="0"/>
            <a:ext cx="18880283" cy="10931723"/>
          </a:xfrm>
          <a:prstGeom prst="rect">
            <a:avLst/>
          </a:prstGeom>
        </p:spPr>
      </p:pic>
      <p:grpSp>
        <p:nvGrpSpPr>
          <p:cNvPr id="4" name="Group 4"/>
          <p:cNvGrpSpPr/>
          <p:nvPr/>
        </p:nvGrpSpPr>
        <p:grpSpPr>
          <a:xfrm>
            <a:off x="431762" y="159177"/>
            <a:ext cx="7020072" cy="2136547"/>
            <a:chOff x="0" y="349717"/>
            <a:chExt cx="9981932" cy="3281402"/>
          </a:xfrm>
        </p:grpSpPr>
        <p:sp>
          <p:nvSpPr>
            <p:cNvPr id="5" name="TextBox 5"/>
            <p:cNvSpPr txBox="1"/>
            <p:nvPr/>
          </p:nvSpPr>
          <p:spPr>
            <a:xfrm>
              <a:off x="158518" y="349717"/>
              <a:ext cx="9664897" cy="3281402"/>
            </a:xfrm>
            <a:prstGeom prst="rect">
              <a:avLst/>
            </a:prstGeom>
          </p:spPr>
          <p:txBody>
            <a:bodyPr wrap="square" lIns="0" tIns="0" rIns="0" bIns="0" rtlCol="0" anchor="t">
              <a:spAutoFit/>
            </a:bodyPr>
            <a:lstStyle/>
            <a:p>
              <a:pPr>
                <a:lnSpc>
                  <a:spcPts val="8959"/>
                </a:lnSpc>
              </a:pPr>
              <a:r>
                <a:rPr lang="en-US" sz="4000" dirty="0">
                  <a:solidFill>
                    <a:srgbClr val="FFFFFF"/>
                  </a:solidFill>
                  <a:latin typeface="Arial" panose="020B0604020202020204" pitchFamily="34" charset="0"/>
                  <a:cs typeface="Arial" panose="020B0604020202020204" pitchFamily="34" charset="0"/>
                </a:rPr>
                <a:t>INTRODUCTION TO</a:t>
              </a:r>
            </a:p>
            <a:p>
              <a:pPr>
                <a:lnSpc>
                  <a:spcPts val="8959"/>
                </a:lnSpc>
                <a:spcBef>
                  <a:spcPct val="0"/>
                </a:spcBef>
              </a:pPr>
              <a:r>
                <a:rPr lang="en-US" sz="4000" dirty="0">
                  <a:solidFill>
                    <a:srgbClr val="FFFFFF"/>
                  </a:solidFill>
                  <a:latin typeface="Arial" panose="020B0604020202020204" pitchFamily="34" charset="0"/>
                  <a:cs typeface="Arial" panose="020B0604020202020204" pitchFamily="34" charset="0"/>
                </a:rPr>
                <a:t>FPS AND OVERCLOCKING</a:t>
              </a:r>
            </a:p>
          </p:txBody>
        </p:sp>
        <p:sp>
          <p:nvSpPr>
            <p:cNvPr id="6" name="TextBox 6"/>
            <p:cNvSpPr txBox="1"/>
            <p:nvPr/>
          </p:nvSpPr>
          <p:spPr>
            <a:xfrm>
              <a:off x="0" y="2744258"/>
              <a:ext cx="9981932" cy="851366"/>
            </a:xfrm>
            <a:prstGeom prst="rect">
              <a:avLst/>
            </a:prstGeom>
          </p:spPr>
          <p:txBody>
            <a:bodyPr lIns="0" tIns="0" rIns="0" bIns="0" rtlCol="0" anchor="t">
              <a:spAutoFit/>
            </a:bodyPr>
            <a:lstStyle/>
            <a:p>
              <a:pPr>
                <a:lnSpc>
                  <a:spcPts val="5419"/>
                </a:lnSpc>
                <a:spcBef>
                  <a:spcPct val="0"/>
                </a:spcBef>
              </a:pPr>
              <a:endParaRPr/>
            </a:p>
          </p:txBody>
        </p:sp>
      </p:grpSp>
      <p:sp>
        <p:nvSpPr>
          <p:cNvPr id="7" name="TextBox 7"/>
          <p:cNvSpPr txBox="1"/>
          <p:nvPr/>
        </p:nvSpPr>
        <p:spPr>
          <a:xfrm>
            <a:off x="16560800" y="415876"/>
            <a:ext cx="1397001" cy="463332"/>
          </a:xfrm>
          <a:prstGeom prst="rect">
            <a:avLst/>
          </a:prstGeom>
        </p:spPr>
        <p:txBody>
          <a:bodyPr lIns="0" tIns="0" rIns="0" bIns="0" rtlCol="0" anchor="t">
            <a:spAutoFit/>
          </a:bodyPr>
          <a:lstStyle/>
          <a:p>
            <a:pPr algn="r">
              <a:lnSpc>
                <a:spcPts val="3569"/>
              </a:lnSpc>
            </a:pPr>
            <a:r>
              <a:rPr lang="en-US" sz="4000" dirty="0">
                <a:solidFill>
                  <a:srgbClr val="FFFFFF"/>
                </a:solidFill>
                <a:latin typeface="Arial" panose="020B0604020202020204" pitchFamily="34" charset="0"/>
                <a:cs typeface="Arial" panose="020B0604020202020204" pitchFamily="34" charset="0"/>
              </a:rPr>
              <a:t>03</a:t>
            </a:r>
            <a:endParaRPr lang="en-US" sz="4010" dirty="0">
              <a:solidFill>
                <a:srgbClr val="FFFFFF"/>
              </a:solidFill>
              <a:latin typeface="Arial" panose="020B0604020202020204" pitchFamily="34" charset="0"/>
              <a:cs typeface="Arial" panose="020B0604020202020204" pitchFamily="34" charset="0"/>
            </a:endParaRPr>
          </a:p>
        </p:txBody>
      </p:sp>
      <p:sp>
        <p:nvSpPr>
          <p:cNvPr id="8" name="TextBox 8"/>
          <p:cNvSpPr txBox="1"/>
          <p:nvPr/>
        </p:nvSpPr>
        <p:spPr>
          <a:xfrm>
            <a:off x="2315598" y="3344261"/>
            <a:ext cx="15180736" cy="2486258"/>
          </a:xfrm>
          <a:prstGeom prst="rect">
            <a:avLst/>
          </a:prstGeom>
        </p:spPr>
        <p:txBody>
          <a:bodyPr wrap="square" lIns="0" tIns="0" rIns="0" bIns="0" rtlCol="0" anchor="t">
            <a:spAutoFit/>
          </a:bodyPr>
          <a:lstStyle/>
          <a:p>
            <a:pPr marL="383225" lvl="1" algn="just">
              <a:lnSpc>
                <a:spcPts val="4970"/>
              </a:lnSpc>
            </a:pPr>
            <a:r>
              <a:rPr lang="en-US" sz="2800" dirty="0">
                <a:solidFill>
                  <a:srgbClr val="FFFFFF"/>
                </a:solidFill>
                <a:latin typeface="Arial" panose="020B0604020202020204" pitchFamily="34" charset="0"/>
                <a:cs typeface="Arial" panose="020B0604020202020204" pitchFamily="34" charset="0"/>
              </a:rPr>
              <a:t>FPS - Stands for "Frames Per Second." FPS is used to measure frame rate – the number of consecutive full-screen images that are displayed each </a:t>
            </a:r>
            <a:r>
              <a:rPr lang="en-US" sz="2800" dirty="0" err="1">
                <a:solidFill>
                  <a:srgbClr val="FFFFFF"/>
                </a:solidFill>
                <a:latin typeface="Arial" panose="020B0604020202020204" pitchFamily="34" charset="0"/>
                <a:cs typeface="Arial" panose="020B0604020202020204" pitchFamily="34" charset="0"/>
              </a:rPr>
              <a:t>second.This</a:t>
            </a:r>
            <a:r>
              <a:rPr lang="en-US" sz="2800" dirty="0">
                <a:solidFill>
                  <a:srgbClr val="FFFFFF"/>
                </a:solidFill>
                <a:latin typeface="Arial" panose="020B0604020202020204" pitchFamily="34" charset="0"/>
                <a:cs typeface="Arial" panose="020B0604020202020204" pitchFamily="34" charset="0"/>
              </a:rPr>
              <a:t> is the number of times the image on the screen is refreshed each second, or the rate at which an imaging device produces unique sequential images called frames.</a:t>
            </a:r>
          </a:p>
        </p:txBody>
      </p:sp>
      <p:sp>
        <p:nvSpPr>
          <p:cNvPr id="9" name="TextBox 9"/>
          <p:cNvSpPr txBox="1"/>
          <p:nvPr/>
        </p:nvSpPr>
        <p:spPr>
          <a:xfrm>
            <a:off x="2315597" y="6514469"/>
            <a:ext cx="14060272" cy="3139129"/>
          </a:xfrm>
          <a:prstGeom prst="rect">
            <a:avLst/>
          </a:prstGeom>
        </p:spPr>
        <p:txBody>
          <a:bodyPr lIns="0" tIns="0" rIns="0" bIns="0" rtlCol="0" anchor="t">
            <a:spAutoFit/>
          </a:bodyPr>
          <a:lstStyle/>
          <a:p>
            <a:pPr marL="388620" lvl="1" algn="just">
              <a:lnSpc>
                <a:spcPts val="5040"/>
              </a:lnSpc>
            </a:pPr>
            <a:r>
              <a:rPr lang="en-US" sz="2800" dirty="0">
                <a:solidFill>
                  <a:srgbClr val="FFFFFF"/>
                </a:solidFill>
                <a:latin typeface="Arial" panose="020B0604020202020204" pitchFamily="34" charset="0"/>
                <a:cs typeface="Arial" panose="020B0604020202020204" pitchFamily="34" charset="0"/>
              </a:rPr>
              <a:t>OVERCLOCKING - Overclocking is the action of increasing a component’s clock rate, running it at a higher speed than it was designed to </a:t>
            </a:r>
            <a:r>
              <a:rPr lang="en-US" sz="2800" dirty="0" err="1">
                <a:solidFill>
                  <a:srgbClr val="FFFFFF"/>
                </a:solidFill>
                <a:latin typeface="Arial" panose="020B0604020202020204" pitchFamily="34" charset="0"/>
                <a:cs typeface="Arial" panose="020B0604020202020204" pitchFamily="34" charset="0"/>
              </a:rPr>
              <a:t>run.Overclocking</a:t>
            </a:r>
            <a:r>
              <a:rPr lang="en-US" sz="2800" dirty="0">
                <a:solidFill>
                  <a:srgbClr val="FFFFFF"/>
                </a:solidFill>
                <a:latin typeface="Arial" panose="020B0604020202020204" pitchFamily="34" charset="0"/>
                <a:cs typeface="Arial" panose="020B0604020202020204" pitchFamily="34" charset="0"/>
              </a:rPr>
              <a:t> often requires other aspects of device to run outside of the specification, what happens is that device becomes unstable as we turn up the speed but that can be compensate by turning up voltage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614124">
            <a:off x="-1803602" y="5973735"/>
            <a:ext cx="7698132" cy="76721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045465" y="1982370"/>
            <a:ext cx="466781" cy="549742"/>
          </a:xfrm>
          <a:prstGeom prst="rect">
            <a:avLst/>
          </a:prstGeom>
        </p:spPr>
      </p:pic>
      <p:sp>
        <p:nvSpPr>
          <p:cNvPr id="4" name="TextBox 4"/>
          <p:cNvSpPr txBox="1"/>
          <p:nvPr/>
        </p:nvSpPr>
        <p:spPr>
          <a:xfrm>
            <a:off x="2512246" y="1915695"/>
            <a:ext cx="12047243" cy="2234073"/>
          </a:xfrm>
          <a:prstGeom prst="rect">
            <a:avLst/>
          </a:prstGeom>
        </p:spPr>
        <p:txBody>
          <a:bodyPr lIns="0" tIns="0" rIns="0" bIns="0" rtlCol="0" anchor="t">
            <a:spAutoFit/>
          </a:bodyPr>
          <a:lstStyle/>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They both describe a completion rate, but by different components in your PC’s rendering system.</a:t>
            </a:r>
          </a:p>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FPS is the rate at which your system, and in particular, your GPU completes frames</a:t>
            </a:r>
          </a:p>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Hz is the rate at which your display shows those completed frames.</a:t>
            </a:r>
          </a:p>
        </p:txBody>
      </p:sp>
      <p:sp>
        <p:nvSpPr>
          <p:cNvPr id="5" name="TextBox 5"/>
          <p:cNvSpPr txBox="1"/>
          <p:nvPr/>
        </p:nvSpPr>
        <p:spPr>
          <a:xfrm>
            <a:off x="648464" y="8753726"/>
            <a:ext cx="1397001" cy="463332"/>
          </a:xfrm>
          <a:prstGeom prst="rect">
            <a:avLst/>
          </a:prstGeom>
        </p:spPr>
        <p:txBody>
          <a:bodyPr lIns="0" tIns="0" rIns="0" bIns="0" rtlCol="0" anchor="t">
            <a:spAutoFit/>
          </a:bodyPr>
          <a:lstStyle/>
          <a:p>
            <a:pPr algn="ctr">
              <a:lnSpc>
                <a:spcPts val="3568"/>
              </a:lnSpc>
            </a:pPr>
            <a:r>
              <a:rPr lang="en-US" sz="4000" dirty="0">
                <a:solidFill>
                  <a:srgbClr val="FFFFFF"/>
                </a:solidFill>
                <a:latin typeface="Arial" panose="020B0604020202020204" pitchFamily="34" charset="0"/>
                <a:cs typeface="Arial" panose="020B0604020202020204" pitchFamily="34" charset="0"/>
              </a:rPr>
              <a:t>04</a:t>
            </a:r>
            <a:endParaRPr lang="en-US" sz="4010" dirty="0">
              <a:solidFill>
                <a:srgbClr val="FFFFFF"/>
              </a:solidFill>
              <a:latin typeface="Arial" panose="020B0604020202020204" pitchFamily="34" charset="0"/>
              <a:cs typeface="Arial" panose="020B0604020202020204" pitchFamily="34" charset="0"/>
            </a:endParaRPr>
          </a:p>
        </p:txBody>
      </p:sp>
      <p:sp>
        <p:nvSpPr>
          <p:cNvPr id="6" name="TextBox 6"/>
          <p:cNvSpPr txBox="1"/>
          <p:nvPr/>
        </p:nvSpPr>
        <p:spPr>
          <a:xfrm>
            <a:off x="648464" y="481988"/>
            <a:ext cx="5766683" cy="1208821"/>
          </a:xfrm>
          <a:prstGeom prst="rect">
            <a:avLst/>
          </a:prstGeom>
        </p:spPr>
        <p:txBody>
          <a:bodyPr lIns="0" tIns="0" rIns="0" bIns="0" rtlCol="0" anchor="t">
            <a:spAutoFit/>
          </a:bodyPr>
          <a:lstStyle/>
          <a:p>
            <a:pPr>
              <a:lnSpc>
                <a:spcPts val="9833"/>
              </a:lnSpc>
              <a:spcBef>
                <a:spcPct val="0"/>
              </a:spcBef>
            </a:pPr>
            <a:r>
              <a:rPr lang="en-US" sz="7023" dirty="0">
                <a:solidFill>
                  <a:srgbClr val="FFFFFF"/>
                </a:solidFill>
                <a:latin typeface="Montserrat"/>
              </a:rPr>
              <a:t>FPS and Hz</a:t>
            </a:r>
          </a:p>
        </p:txBody>
      </p:sp>
      <p:pic>
        <p:nvPicPr>
          <p:cNvPr id="7" name="Picture 7"/>
          <p:cNvPicPr>
            <a:picLocks noChangeAspect="1"/>
          </p:cNvPicPr>
          <p:nvPr/>
        </p:nvPicPr>
        <p:blipFill>
          <a:blip r:embed="rId6"/>
          <a:srcRect/>
          <a:stretch>
            <a:fillRect/>
          </a:stretch>
        </p:blipFill>
        <p:spPr>
          <a:xfrm>
            <a:off x="5749053" y="4377516"/>
            <a:ext cx="11510247" cy="3222869"/>
          </a:xfrm>
          <a:prstGeom prst="rect">
            <a:avLst/>
          </a:prstGeom>
        </p:spPr>
      </p:pic>
      <p:sp>
        <p:nvSpPr>
          <p:cNvPr id="8" name="TextBox 8"/>
          <p:cNvSpPr txBox="1"/>
          <p:nvPr/>
        </p:nvSpPr>
        <p:spPr>
          <a:xfrm>
            <a:off x="5943600" y="7925230"/>
            <a:ext cx="12023255" cy="1656992"/>
          </a:xfrm>
          <a:prstGeom prst="rect">
            <a:avLst/>
          </a:prstGeom>
        </p:spPr>
        <p:txBody>
          <a:bodyPr lIns="0" tIns="0" rIns="0" bIns="0" rtlCol="0" anchor="t">
            <a:spAutoFit/>
          </a:bodyPr>
          <a:lstStyle/>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The GPU can complete frames faster or slower than the display can show them.</a:t>
            </a:r>
          </a:p>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Hz on the other hand generally a constant rate and does not vary based on scene complexity.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6095832">
            <a:off x="11693186" y="-4659069"/>
            <a:ext cx="9318138" cy="9318138"/>
          </a:xfrm>
          <a:prstGeom prst="rect">
            <a:avLst/>
          </a:prstGeom>
        </p:spPr>
      </p:pic>
      <p:grpSp>
        <p:nvGrpSpPr>
          <p:cNvPr id="3" name="Group 3"/>
          <p:cNvGrpSpPr/>
          <p:nvPr/>
        </p:nvGrpSpPr>
        <p:grpSpPr>
          <a:xfrm>
            <a:off x="1127579" y="195165"/>
            <a:ext cx="6271737" cy="3482436"/>
            <a:chOff x="0" y="-123825"/>
            <a:chExt cx="8362316" cy="4643248"/>
          </a:xfrm>
        </p:grpSpPr>
        <p:sp>
          <p:nvSpPr>
            <p:cNvPr id="4" name="TextBox 4"/>
            <p:cNvSpPr txBox="1"/>
            <p:nvPr/>
          </p:nvSpPr>
          <p:spPr>
            <a:xfrm>
              <a:off x="0" y="1220058"/>
              <a:ext cx="8362316" cy="3299365"/>
            </a:xfrm>
            <a:prstGeom prst="rect">
              <a:avLst/>
            </a:prstGeom>
          </p:spPr>
          <p:txBody>
            <a:bodyPr lIns="0" tIns="0" rIns="0" bIns="0" rtlCol="0" anchor="t">
              <a:spAutoFit/>
            </a:bodyPr>
            <a:lstStyle/>
            <a:p>
              <a:pPr marL="388620" lvl="1">
                <a:lnSpc>
                  <a:spcPts val="5040"/>
                </a:lnSpc>
              </a:pPr>
              <a:r>
                <a:rPr lang="en-US" sz="2400" dirty="0">
                  <a:solidFill>
                    <a:srgbClr val="000000"/>
                  </a:solidFill>
                  <a:latin typeface="Arial" panose="020B0604020202020204" pitchFamily="34" charset="0"/>
                  <a:cs typeface="Arial" panose="020B0604020202020204" pitchFamily="34" charset="0"/>
                </a:rPr>
                <a:t>Smoother Animations with High FPS</a:t>
              </a:r>
            </a:p>
            <a:p>
              <a:pPr marL="388620" lvl="1">
                <a:lnSpc>
                  <a:spcPts val="5040"/>
                </a:lnSpc>
              </a:pPr>
              <a:r>
                <a:rPr lang="en-US" sz="2400" dirty="0">
                  <a:solidFill>
                    <a:srgbClr val="000000"/>
                  </a:solidFill>
                  <a:latin typeface="Arial" panose="020B0604020202020204" pitchFamily="34" charset="0"/>
                  <a:cs typeface="Arial" panose="020B0604020202020204" pitchFamily="34" charset="0"/>
                </a:rPr>
                <a:t>Reduced Ghosting with Higher FPS/Hz</a:t>
              </a:r>
            </a:p>
            <a:p>
              <a:pPr marL="388620" lvl="1">
                <a:lnSpc>
                  <a:spcPts val="5040"/>
                </a:lnSpc>
              </a:pPr>
              <a:r>
                <a:rPr lang="en-US" sz="2400" dirty="0">
                  <a:solidFill>
                    <a:srgbClr val="000000"/>
                  </a:solidFill>
                  <a:latin typeface="Arial" panose="020B0604020202020204" pitchFamily="34" charset="0"/>
                  <a:cs typeface="Arial" panose="020B0604020202020204" pitchFamily="34" charset="0"/>
                </a:rPr>
                <a:t>Reduced Tearing with High FPS</a:t>
              </a:r>
            </a:p>
            <a:p>
              <a:pPr marL="388620" lvl="1">
                <a:lnSpc>
                  <a:spcPts val="5040"/>
                </a:lnSpc>
              </a:pPr>
              <a:r>
                <a:rPr lang="en-US" sz="2400" dirty="0">
                  <a:solidFill>
                    <a:srgbClr val="000000"/>
                  </a:solidFill>
                  <a:latin typeface="Arial" panose="020B0604020202020204" pitchFamily="34" charset="0"/>
                  <a:cs typeface="Arial" panose="020B0604020202020204" pitchFamily="34" charset="0"/>
                </a:rPr>
                <a:t>High FPS = Lower System Latency</a:t>
              </a:r>
            </a:p>
          </p:txBody>
        </p:sp>
        <p:sp>
          <p:nvSpPr>
            <p:cNvPr id="5" name="TextBox 5"/>
            <p:cNvSpPr txBox="1"/>
            <p:nvPr/>
          </p:nvSpPr>
          <p:spPr>
            <a:xfrm>
              <a:off x="0" y="-123825"/>
              <a:ext cx="8362316" cy="1285017"/>
            </a:xfrm>
            <a:prstGeom prst="rect">
              <a:avLst/>
            </a:prstGeom>
          </p:spPr>
          <p:txBody>
            <a:bodyPr lIns="0" tIns="0" rIns="0" bIns="0" rtlCol="0" anchor="t">
              <a:spAutoFit/>
            </a:bodyPr>
            <a:lstStyle/>
            <a:p>
              <a:pPr>
                <a:lnSpc>
                  <a:spcPts val="8021"/>
                </a:lnSpc>
                <a:spcBef>
                  <a:spcPct val="0"/>
                </a:spcBef>
              </a:pPr>
              <a:r>
                <a:rPr lang="en-US" sz="4800" dirty="0">
                  <a:solidFill>
                    <a:srgbClr val="000000"/>
                  </a:solidFill>
                  <a:latin typeface="Arial" panose="020B0604020202020204" pitchFamily="34" charset="0"/>
                  <a:cs typeface="Arial" panose="020B0604020202020204" pitchFamily="34" charset="0"/>
                </a:rPr>
                <a:t>KEY POINTS </a:t>
              </a:r>
              <a:r>
                <a:rPr lang="en-US" sz="5729" dirty="0">
                  <a:solidFill>
                    <a:srgbClr val="000000"/>
                  </a:solidFill>
                  <a:latin typeface="Pathway Gothic One Bold Italics"/>
                </a:rPr>
                <a:t>:</a:t>
              </a:r>
            </a:p>
          </p:txBody>
        </p:sp>
      </p:grpSp>
      <p:pic>
        <p:nvPicPr>
          <p:cNvPr id="6" name="Picture 6"/>
          <p:cNvPicPr>
            <a:picLocks noChangeAspect="1"/>
          </p:cNvPicPr>
          <p:nvPr/>
        </p:nvPicPr>
        <p:blipFill>
          <a:blip r:embed="rId4"/>
          <a:srcRect t="360" r="8724" b="2653"/>
          <a:stretch>
            <a:fillRect/>
          </a:stretch>
        </p:blipFill>
        <p:spPr>
          <a:xfrm>
            <a:off x="8545599" y="4216264"/>
            <a:ext cx="8831492" cy="5278488"/>
          </a:xfrm>
          <a:prstGeom prst="rect">
            <a:avLst/>
          </a:prstGeom>
        </p:spPr>
      </p:pic>
      <p:sp>
        <p:nvSpPr>
          <p:cNvPr id="7" name="TextBox 7"/>
          <p:cNvSpPr txBox="1"/>
          <p:nvPr/>
        </p:nvSpPr>
        <p:spPr>
          <a:xfrm>
            <a:off x="16560800" y="962371"/>
            <a:ext cx="1397001" cy="463332"/>
          </a:xfrm>
          <a:prstGeom prst="rect">
            <a:avLst/>
          </a:prstGeom>
        </p:spPr>
        <p:txBody>
          <a:bodyPr lIns="0" tIns="0" rIns="0" bIns="0" rtlCol="0" anchor="t">
            <a:spAutoFit/>
          </a:bodyPr>
          <a:lstStyle/>
          <a:p>
            <a:pPr algn="ctr">
              <a:lnSpc>
                <a:spcPts val="3568"/>
              </a:lnSpc>
            </a:pPr>
            <a:r>
              <a:rPr lang="en-US" sz="4000" dirty="0">
                <a:solidFill>
                  <a:srgbClr val="000000"/>
                </a:solidFill>
                <a:latin typeface="Arial" panose="020B0604020202020204" pitchFamily="34" charset="0"/>
                <a:cs typeface="Arial" panose="020B0604020202020204" pitchFamily="34" charset="0"/>
              </a:rPr>
              <a:t>05</a:t>
            </a:r>
            <a:endParaRPr lang="en-US" sz="401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614124">
            <a:off x="-1803602" y="5973735"/>
            <a:ext cx="7698132" cy="7672125"/>
          </a:xfrm>
          <a:prstGeom prst="rect">
            <a:avLst/>
          </a:prstGeom>
        </p:spPr>
      </p:pic>
      <p:sp>
        <p:nvSpPr>
          <p:cNvPr id="3" name="TextBox 3"/>
          <p:cNvSpPr txBox="1"/>
          <p:nvPr/>
        </p:nvSpPr>
        <p:spPr>
          <a:xfrm>
            <a:off x="648464" y="8753726"/>
            <a:ext cx="1397001" cy="463332"/>
          </a:xfrm>
          <a:prstGeom prst="rect">
            <a:avLst/>
          </a:prstGeom>
        </p:spPr>
        <p:txBody>
          <a:bodyPr lIns="0" tIns="0" rIns="0" bIns="0" rtlCol="0" anchor="t">
            <a:spAutoFit/>
          </a:bodyPr>
          <a:lstStyle/>
          <a:p>
            <a:pPr algn="ctr">
              <a:lnSpc>
                <a:spcPts val="3568"/>
              </a:lnSpc>
            </a:pPr>
            <a:r>
              <a:rPr lang="en-US" sz="4000" dirty="0">
                <a:solidFill>
                  <a:srgbClr val="FFFFFF"/>
                </a:solidFill>
                <a:latin typeface="Arial" panose="020B0604020202020204" pitchFamily="34" charset="0"/>
                <a:cs typeface="Arial" panose="020B0604020202020204" pitchFamily="34" charset="0"/>
              </a:rPr>
              <a:t>06</a:t>
            </a:r>
            <a:endParaRPr lang="en-US" sz="4010" dirty="0">
              <a:solidFill>
                <a:srgbClr val="FFFFFF"/>
              </a:solidFill>
              <a:latin typeface="Arial" panose="020B0604020202020204" pitchFamily="34" charset="0"/>
              <a:cs typeface="Arial" panose="020B0604020202020204" pitchFamily="34" charset="0"/>
            </a:endParaRPr>
          </a:p>
        </p:txBody>
      </p:sp>
      <p:sp>
        <p:nvSpPr>
          <p:cNvPr id="4" name="TextBox 4"/>
          <p:cNvSpPr txBox="1"/>
          <p:nvPr/>
        </p:nvSpPr>
        <p:spPr>
          <a:xfrm>
            <a:off x="10997185" y="1460098"/>
            <a:ext cx="6758948" cy="3388235"/>
          </a:xfrm>
          <a:prstGeom prst="rect">
            <a:avLst/>
          </a:prstGeom>
        </p:spPr>
        <p:txBody>
          <a:bodyPr lIns="0" tIns="0" rIns="0" bIns="0" rtlCol="0" anchor="t">
            <a:spAutoFit/>
          </a:bodyPr>
          <a:lstStyle/>
          <a:p>
            <a:pPr marL="345440" lvl="1" algn="just">
              <a:lnSpc>
                <a:spcPts val="4480"/>
              </a:lnSpc>
            </a:pPr>
            <a:r>
              <a:rPr lang="en-US" sz="2400" dirty="0">
                <a:solidFill>
                  <a:srgbClr val="FFFFFF"/>
                </a:solidFill>
                <a:latin typeface="Arial" panose="020B0604020202020204" pitchFamily="34" charset="0"/>
                <a:cs typeface="Arial" panose="020B0604020202020204" pitchFamily="34" charset="0"/>
              </a:rPr>
              <a:t>Ghosting is a distracting effect that happens on all LCD type displays. When the display refreshes, the colors do not change instantly. There is some time needed for the pixels to change, especially when the range of color change is large.</a:t>
            </a:r>
          </a:p>
        </p:txBody>
      </p:sp>
      <p:sp>
        <p:nvSpPr>
          <p:cNvPr id="5" name="TextBox 5"/>
          <p:cNvSpPr txBox="1"/>
          <p:nvPr/>
        </p:nvSpPr>
        <p:spPr>
          <a:xfrm>
            <a:off x="5887730" y="6251191"/>
            <a:ext cx="11868402" cy="2378343"/>
          </a:xfrm>
          <a:prstGeom prst="rect">
            <a:avLst/>
          </a:prstGeom>
        </p:spPr>
        <p:txBody>
          <a:bodyPr lIns="0" tIns="0" rIns="0" bIns="0" rtlCol="0" anchor="t">
            <a:spAutoFit/>
          </a:bodyPr>
          <a:lstStyle/>
          <a:p>
            <a:pPr marL="367029" lvl="1" algn="just">
              <a:lnSpc>
                <a:spcPts val="4759"/>
              </a:lnSpc>
            </a:pPr>
            <a:r>
              <a:rPr lang="en-US" sz="2400" dirty="0">
                <a:solidFill>
                  <a:srgbClr val="FFFFFF"/>
                </a:solidFill>
                <a:latin typeface="Arial" panose="020B0604020202020204" pitchFamily="34" charset="0"/>
                <a:cs typeface="Arial" panose="020B0604020202020204" pitchFamily="34" charset="0"/>
              </a:rPr>
              <a:t>This is why at higher FPS/Hz, rotating your character or viewing an object in motion is much clearer.</a:t>
            </a:r>
          </a:p>
          <a:p>
            <a:pPr marL="367030" lvl="1" algn="just">
              <a:lnSpc>
                <a:spcPts val="4759"/>
              </a:lnSpc>
            </a:pPr>
            <a:r>
              <a:rPr lang="en-US" sz="2400" dirty="0">
                <a:solidFill>
                  <a:srgbClr val="FFFFFF"/>
                </a:solidFill>
                <a:latin typeface="Arial" panose="020B0604020202020204" pitchFamily="34" charset="0"/>
                <a:cs typeface="Arial" panose="020B0604020202020204" pitchFamily="34" charset="0"/>
              </a:rPr>
              <a:t> Similar to the benefits of animation smoothness, reduced ghosting provides clearer target tracking - helping your eye focus on the target and not the ghost.</a:t>
            </a:r>
          </a:p>
        </p:txBody>
      </p:sp>
      <p:pic>
        <p:nvPicPr>
          <p:cNvPr id="9" name="Picture 8">
            <a:extLst>
              <a:ext uri="{FF2B5EF4-FFF2-40B4-BE49-F238E27FC236}">
                <a16:creationId xmlns:a16="http://schemas.microsoft.com/office/drawing/2014/main" xmlns="" id="{7E079EE1-B23A-4D2C-A9E6-8C9762ACA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9605" y="761404"/>
            <a:ext cx="8096250" cy="4552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614124">
            <a:off x="-1803602" y="5973735"/>
            <a:ext cx="7698132" cy="7672125"/>
          </a:xfrm>
          <a:prstGeom prst="rect">
            <a:avLst/>
          </a:prstGeom>
        </p:spPr>
      </p:pic>
      <p:sp>
        <p:nvSpPr>
          <p:cNvPr id="3" name="TextBox 3"/>
          <p:cNvSpPr txBox="1"/>
          <p:nvPr/>
        </p:nvSpPr>
        <p:spPr>
          <a:xfrm>
            <a:off x="648464" y="8753726"/>
            <a:ext cx="1397001" cy="463332"/>
          </a:xfrm>
          <a:prstGeom prst="rect">
            <a:avLst/>
          </a:prstGeom>
        </p:spPr>
        <p:txBody>
          <a:bodyPr lIns="0" tIns="0" rIns="0" bIns="0" rtlCol="0" anchor="t">
            <a:spAutoFit/>
          </a:bodyPr>
          <a:lstStyle/>
          <a:p>
            <a:pPr algn="ctr">
              <a:lnSpc>
                <a:spcPts val="3568"/>
              </a:lnSpc>
            </a:pPr>
            <a:r>
              <a:rPr lang="en-US" sz="3600" dirty="0">
                <a:solidFill>
                  <a:srgbClr val="FFFFFF"/>
                </a:solidFill>
                <a:latin typeface="Arial" panose="020B0604020202020204" pitchFamily="34" charset="0"/>
                <a:cs typeface="Arial" panose="020B0604020202020204" pitchFamily="34" charset="0"/>
              </a:rPr>
              <a:t>07</a:t>
            </a:r>
            <a:endParaRPr lang="en-US" sz="4010" dirty="0">
              <a:solidFill>
                <a:srgbClr val="FFFFFF"/>
              </a:solidFill>
              <a:latin typeface="Arial" panose="020B0604020202020204" pitchFamily="34" charset="0"/>
              <a:cs typeface="Arial" panose="020B0604020202020204" pitchFamily="34" charset="0"/>
            </a:endParaRPr>
          </a:p>
        </p:txBody>
      </p:sp>
      <p:sp>
        <p:nvSpPr>
          <p:cNvPr id="4" name="TextBox 4"/>
          <p:cNvSpPr txBox="1"/>
          <p:nvPr/>
        </p:nvSpPr>
        <p:spPr>
          <a:xfrm>
            <a:off x="7360414" y="7558018"/>
            <a:ext cx="9898886" cy="2457468"/>
          </a:xfrm>
          <a:prstGeom prst="rect">
            <a:avLst/>
          </a:prstGeom>
        </p:spPr>
        <p:txBody>
          <a:bodyPr lIns="0" tIns="0" rIns="0" bIns="0" rtlCol="0" anchor="t">
            <a:spAutoFit/>
          </a:bodyPr>
          <a:lstStyle/>
          <a:p>
            <a:pPr marL="302643" lvl="1" algn="just">
              <a:lnSpc>
                <a:spcPts val="3924"/>
              </a:lnSpc>
            </a:pPr>
            <a:r>
              <a:rPr lang="en-US" sz="2400" dirty="0">
                <a:solidFill>
                  <a:srgbClr val="FFFFFF"/>
                </a:solidFill>
                <a:latin typeface="Arial" panose="020B0604020202020204" pitchFamily="34" charset="0"/>
                <a:cs typeface="Arial" panose="020B0604020202020204" pitchFamily="34" charset="0"/>
              </a:rPr>
              <a:t>Tearing occurs when the output rate of the GPU (FPS) does not match the display’s Hz.</a:t>
            </a:r>
          </a:p>
          <a:p>
            <a:pPr marL="302643" lvl="1" algn="just">
              <a:lnSpc>
                <a:spcPts val="3924"/>
              </a:lnSpc>
            </a:pPr>
            <a:r>
              <a:rPr lang="en-US" sz="2400" dirty="0">
                <a:solidFill>
                  <a:srgbClr val="FFFFFF"/>
                </a:solidFill>
                <a:latin typeface="Arial" panose="020B0604020202020204" pitchFamily="34" charset="0"/>
                <a:cs typeface="Arial" panose="020B0604020202020204" pitchFamily="34" charset="0"/>
              </a:rPr>
              <a:t> In order to avoid tearing, we can turn on V-SYNC. </a:t>
            </a:r>
          </a:p>
          <a:p>
            <a:pPr marL="302644" lvl="1" algn="just">
              <a:lnSpc>
                <a:spcPts val="3924"/>
              </a:lnSpc>
            </a:pPr>
            <a:r>
              <a:rPr lang="en-US" sz="2400" dirty="0">
                <a:solidFill>
                  <a:srgbClr val="FFFFFF"/>
                </a:solidFill>
                <a:latin typeface="Arial" panose="020B0604020202020204" pitchFamily="34" charset="0"/>
                <a:cs typeface="Arial" panose="020B0604020202020204" pitchFamily="34" charset="0"/>
              </a:rPr>
              <a:t>V-SYNC effectively locks the output rate of the GPU to the Hz of the display.</a:t>
            </a:r>
          </a:p>
        </p:txBody>
      </p:sp>
      <p:pic>
        <p:nvPicPr>
          <p:cNvPr id="6" name="Picture 5">
            <a:extLst>
              <a:ext uri="{FF2B5EF4-FFF2-40B4-BE49-F238E27FC236}">
                <a16:creationId xmlns:a16="http://schemas.microsoft.com/office/drawing/2014/main" xmlns="" id="{F5B50DBD-B2EA-4838-9D5E-79F3BF639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1562100"/>
            <a:ext cx="9144000" cy="5142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622753">
            <a:off x="-2529996" y="-7749696"/>
            <a:ext cx="30356903" cy="3035690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flipH="1">
            <a:off x="-1628837" y="1612263"/>
            <a:ext cx="8223720" cy="8195701"/>
          </a:xfrm>
          <a:prstGeom prst="rect">
            <a:avLst/>
          </a:prstGeom>
        </p:spPr>
      </p:pic>
      <p:pic>
        <p:nvPicPr>
          <p:cNvPr id="4" name="Picture 4"/>
          <p:cNvPicPr>
            <a:picLocks noChangeAspect="1"/>
          </p:cNvPicPr>
          <p:nvPr/>
        </p:nvPicPr>
        <p:blipFill>
          <a:blip r:embed="rId6"/>
          <a:srcRect/>
          <a:stretch>
            <a:fillRect/>
          </a:stretch>
        </p:blipFill>
        <p:spPr>
          <a:xfrm>
            <a:off x="8645352" y="4037314"/>
            <a:ext cx="8926589" cy="5927703"/>
          </a:xfrm>
          <a:prstGeom prst="rect">
            <a:avLst/>
          </a:prstGeom>
        </p:spPr>
      </p:pic>
      <p:sp>
        <p:nvSpPr>
          <p:cNvPr id="5" name="TextBox 5"/>
          <p:cNvSpPr txBox="1"/>
          <p:nvPr/>
        </p:nvSpPr>
        <p:spPr>
          <a:xfrm>
            <a:off x="16402278" y="828787"/>
            <a:ext cx="1397001" cy="463332"/>
          </a:xfrm>
          <a:prstGeom prst="rect">
            <a:avLst/>
          </a:prstGeom>
        </p:spPr>
        <p:txBody>
          <a:bodyPr lIns="0" tIns="0" rIns="0" bIns="0" rtlCol="0" anchor="t">
            <a:spAutoFit/>
          </a:bodyPr>
          <a:lstStyle/>
          <a:p>
            <a:pPr algn="ctr">
              <a:lnSpc>
                <a:spcPts val="3569"/>
              </a:lnSpc>
            </a:pPr>
            <a:r>
              <a:rPr lang="en-US" sz="3600" dirty="0">
                <a:solidFill>
                  <a:srgbClr val="FFFFFF"/>
                </a:solidFill>
                <a:latin typeface="Arial" panose="020B0604020202020204" pitchFamily="34" charset="0"/>
                <a:cs typeface="Arial" panose="020B0604020202020204" pitchFamily="34" charset="0"/>
              </a:rPr>
              <a:t>08</a:t>
            </a:r>
          </a:p>
        </p:txBody>
      </p:sp>
      <p:grpSp>
        <p:nvGrpSpPr>
          <p:cNvPr id="6" name="Group 6"/>
          <p:cNvGrpSpPr/>
          <p:nvPr/>
        </p:nvGrpSpPr>
        <p:grpSpPr>
          <a:xfrm>
            <a:off x="321955" y="290060"/>
            <a:ext cx="8323397" cy="3981729"/>
            <a:chOff x="0" y="-171450"/>
            <a:chExt cx="11097863" cy="5308972"/>
          </a:xfrm>
        </p:grpSpPr>
        <p:sp>
          <p:nvSpPr>
            <p:cNvPr id="7" name="TextBox 7"/>
            <p:cNvSpPr txBox="1"/>
            <p:nvPr/>
          </p:nvSpPr>
          <p:spPr>
            <a:xfrm>
              <a:off x="0" y="1937928"/>
              <a:ext cx="10272427" cy="3199594"/>
            </a:xfrm>
            <a:prstGeom prst="rect">
              <a:avLst/>
            </a:prstGeom>
          </p:spPr>
          <p:txBody>
            <a:bodyPr lIns="0" tIns="0" rIns="0" bIns="0" rtlCol="0" anchor="t">
              <a:spAutoFit/>
            </a:bodyPr>
            <a:lstStyle/>
            <a:p>
              <a:pPr marL="373072" lvl="1" algn="just">
                <a:lnSpc>
                  <a:spcPts val="4838"/>
                </a:lnSpc>
              </a:pPr>
              <a:r>
                <a:rPr lang="en-US" sz="2400" dirty="0">
                  <a:solidFill>
                    <a:srgbClr val="FFFFFF"/>
                  </a:solidFill>
                  <a:latin typeface="Arial" panose="020B0604020202020204" pitchFamily="34" charset="0"/>
                  <a:cs typeface="Arial" panose="020B0604020202020204" pitchFamily="34" charset="0"/>
                </a:rPr>
                <a:t>Overclocking refers to pushing your computer components harder and faster than the manufacturer designed them to go.</a:t>
              </a:r>
            </a:p>
            <a:p>
              <a:pPr algn="just">
                <a:lnSpc>
                  <a:spcPts val="4838"/>
                </a:lnSpc>
              </a:pPr>
              <a:endParaRPr lang="en-US" sz="3455" dirty="0">
                <a:solidFill>
                  <a:srgbClr val="FFFFFF"/>
                </a:solidFill>
                <a:latin typeface="Pathway Gothic One"/>
              </a:endParaRPr>
            </a:p>
          </p:txBody>
        </p:sp>
        <p:sp>
          <p:nvSpPr>
            <p:cNvPr id="8" name="TextBox 8"/>
            <p:cNvSpPr txBox="1"/>
            <p:nvPr/>
          </p:nvSpPr>
          <p:spPr>
            <a:xfrm>
              <a:off x="0" y="-171450"/>
              <a:ext cx="11097863" cy="1850251"/>
            </a:xfrm>
            <a:prstGeom prst="rect">
              <a:avLst/>
            </a:prstGeom>
          </p:spPr>
          <p:txBody>
            <a:bodyPr lIns="0" tIns="0" rIns="0" bIns="0" rtlCol="0" anchor="t">
              <a:spAutoFit/>
            </a:bodyPr>
            <a:lstStyle/>
            <a:p>
              <a:pPr>
                <a:lnSpc>
                  <a:spcPts val="11980"/>
                </a:lnSpc>
                <a:spcBef>
                  <a:spcPct val="0"/>
                </a:spcBef>
              </a:pPr>
              <a:r>
                <a:rPr lang="en-US" sz="7200" dirty="0">
                  <a:solidFill>
                    <a:srgbClr val="FFFFFF"/>
                  </a:solidFill>
                  <a:latin typeface="Arial" panose="020B0604020202020204" pitchFamily="34" charset="0"/>
                  <a:cs typeface="Arial" panose="020B0604020202020204" pitchFamily="34" charset="0"/>
                </a:rPr>
                <a:t>OVERCLOCKING</a:t>
              </a:r>
            </a:p>
          </p:txBody>
        </p:sp>
      </p:grpSp>
      <p:sp>
        <p:nvSpPr>
          <p:cNvPr id="9" name="TextBox 9"/>
          <p:cNvSpPr txBox="1"/>
          <p:nvPr/>
        </p:nvSpPr>
        <p:spPr>
          <a:xfrm>
            <a:off x="321955" y="3850640"/>
            <a:ext cx="7642367" cy="5456109"/>
          </a:xfrm>
          <a:prstGeom prst="rect">
            <a:avLst/>
          </a:prstGeom>
        </p:spPr>
        <p:txBody>
          <a:bodyPr lIns="0" tIns="0" rIns="0" bIns="0" rtlCol="0" anchor="t">
            <a:spAutoFit/>
          </a:bodyPr>
          <a:lstStyle/>
          <a:p>
            <a:pPr marL="367029" lvl="1" algn="just">
              <a:lnSpc>
                <a:spcPts val="4759"/>
              </a:lnSpc>
            </a:pPr>
            <a:r>
              <a:rPr lang="en-US" sz="2400" dirty="0">
                <a:solidFill>
                  <a:srgbClr val="FFFFFF"/>
                </a:solidFill>
                <a:latin typeface="Arial" panose="020B0604020202020204" pitchFamily="34" charset="0"/>
                <a:cs typeface="Arial" panose="020B0604020202020204" pitchFamily="34" charset="0"/>
              </a:rPr>
              <a:t>Overclocking can be differentiated as CPU overclocking and GPU overclocking</a:t>
            </a:r>
          </a:p>
          <a:p>
            <a:pPr marL="367029" lvl="1" algn="just">
              <a:lnSpc>
                <a:spcPts val="4759"/>
              </a:lnSpc>
            </a:pPr>
            <a:r>
              <a:rPr lang="en-US" sz="2400" dirty="0">
                <a:solidFill>
                  <a:srgbClr val="FFFFFF"/>
                </a:solidFill>
                <a:latin typeface="Arial" panose="020B0604020202020204" pitchFamily="34" charset="0"/>
                <a:cs typeface="Arial" panose="020B0604020202020204" pitchFamily="34" charset="0"/>
              </a:rPr>
              <a:t>It’s the process of setting your CPU or GPU multiplier higher so the chip speeds up and increases your PC’s overall performance.</a:t>
            </a:r>
          </a:p>
          <a:p>
            <a:pPr marL="367029" lvl="1" algn="just">
              <a:lnSpc>
                <a:spcPts val="4759"/>
              </a:lnSpc>
            </a:pPr>
            <a:r>
              <a:rPr lang="en-US" sz="2400" dirty="0">
                <a:solidFill>
                  <a:srgbClr val="FFFFFF"/>
                </a:solidFill>
                <a:latin typeface="Arial" panose="020B0604020202020204" pitchFamily="34" charset="0"/>
                <a:cs typeface="Arial" panose="020B0604020202020204" pitchFamily="34" charset="0"/>
              </a:rPr>
              <a:t>It’s a common way to amplify performance.</a:t>
            </a:r>
          </a:p>
          <a:p>
            <a:pPr marL="367030" lvl="1" algn="just">
              <a:lnSpc>
                <a:spcPts val="4759"/>
              </a:lnSpc>
            </a:pPr>
            <a:r>
              <a:rPr lang="en-US" sz="2400" dirty="0">
                <a:solidFill>
                  <a:srgbClr val="FFFFFF"/>
                </a:solidFill>
                <a:latin typeface="Arial" panose="020B0604020202020204" pitchFamily="34" charset="0"/>
                <a:cs typeface="Arial" panose="020B0604020202020204" pitchFamily="34" charset="0"/>
              </a:rPr>
              <a:t>There is no one rule in how fast you can speed up a processor, but every overclocking project produces different 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6095832">
            <a:off x="11693186" y="-4659069"/>
            <a:ext cx="9318138" cy="9318138"/>
          </a:xfrm>
          <a:prstGeom prst="rect">
            <a:avLst/>
          </a:prstGeom>
        </p:spPr>
      </p:pic>
      <p:grpSp>
        <p:nvGrpSpPr>
          <p:cNvPr id="3" name="Group 3"/>
          <p:cNvGrpSpPr/>
          <p:nvPr/>
        </p:nvGrpSpPr>
        <p:grpSpPr>
          <a:xfrm>
            <a:off x="1767980" y="743296"/>
            <a:ext cx="7376020" cy="4180336"/>
            <a:chOff x="0" y="-152400"/>
            <a:chExt cx="9834694" cy="5573782"/>
          </a:xfrm>
        </p:grpSpPr>
        <p:sp>
          <p:nvSpPr>
            <p:cNvPr id="4" name="TextBox 4"/>
            <p:cNvSpPr txBox="1"/>
            <p:nvPr/>
          </p:nvSpPr>
          <p:spPr>
            <a:xfrm>
              <a:off x="0" y="1457818"/>
              <a:ext cx="9834694" cy="3963564"/>
            </a:xfrm>
            <a:prstGeom prst="rect">
              <a:avLst/>
            </a:prstGeom>
          </p:spPr>
          <p:txBody>
            <a:bodyPr lIns="0" tIns="0" rIns="0" bIns="0" rtlCol="0" anchor="t">
              <a:spAutoFit/>
            </a:bodyPr>
            <a:lstStyle/>
            <a:p>
              <a:pPr marL="363697" lvl="1">
                <a:lnSpc>
                  <a:spcPts val="4716"/>
                </a:lnSpc>
              </a:pPr>
              <a:r>
                <a:rPr lang="en-US" sz="3369" dirty="0">
                  <a:solidFill>
                    <a:srgbClr val="000000"/>
                  </a:solidFill>
                  <a:latin typeface="Arial" panose="020B0604020202020204" pitchFamily="34" charset="0"/>
                  <a:cs typeface="Arial" panose="020B0604020202020204" pitchFamily="34" charset="0"/>
                </a:rPr>
                <a:t>CPU Overclocking</a:t>
              </a:r>
            </a:p>
            <a:p>
              <a:pPr marL="363697" lvl="1">
                <a:lnSpc>
                  <a:spcPts val="4716"/>
                </a:lnSpc>
              </a:pPr>
              <a:r>
                <a:rPr lang="en-US" sz="3369" dirty="0">
                  <a:solidFill>
                    <a:srgbClr val="000000"/>
                  </a:solidFill>
                  <a:latin typeface="Arial" panose="020B0604020202020204" pitchFamily="34" charset="0"/>
                  <a:cs typeface="Arial" panose="020B0604020202020204" pitchFamily="34" charset="0"/>
                </a:rPr>
                <a:t>GPU overclocking</a:t>
              </a:r>
            </a:p>
            <a:p>
              <a:pPr marL="363697" lvl="1">
                <a:lnSpc>
                  <a:spcPts val="4716"/>
                </a:lnSpc>
              </a:pPr>
              <a:r>
                <a:rPr lang="en-US" sz="3369" dirty="0">
                  <a:solidFill>
                    <a:srgbClr val="000000"/>
                  </a:solidFill>
                  <a:latin typeface="Arial" panose="020B0604020202020204" pitchFamily="34" charset="0"/>
                  <a:cs typeface="Arial" panose="020B0604020202020204" pitchFamily="34" charset="0"/>
                </a:rPr>
                <a:t>is Overclocking worth it?</a:t>
              </a:r>
            </a:p>
            <a:p>
              <a:pPr>
                <a:lnSpc>
                  <a:spcPts val="4716"/>
                </a:lnSpc>
              </a:pPr>
              <a:endParaRPr lang="en-US" sz="3369" dirty="0">
                <a:solidFill>
                  <a:srgbClr val="000000"/>
                </a:solidFill>
                <a:latin typeface="Arial" panose="020B0604020202020204" pitchFamily="34" charset="0"/>
                <a:cs typeface="Arial" panose="020B0604020202020204" pitchFamily="34" charset="0"/>
              </a:endParaRPr>
            </a:p>
            <a:p>
              <a:pPr>
                <a:lnSpc>
                  <a:spcPts val="4716"/>
                </a:lnSpc>
              </a:pPr>
              <a:endParaRPr lang="en-US" sz="3369" dirty="0">
                <a:solidFill>
                  <a:srgbClr val="000000"/>
                </a:solidFill>
                <a:latin typeface="IBM Plex Sans Hebrew Light"/>
              </a:endParaRPr>
            </a:p>
          </p:txBody>
        </p:sp>
        <p:sp>
          <p:nvSpPr>
            <p:cNvPr id="5" name="TextBox 5"/>
            <p:cNvSpPr txBox="1"/>
            <p:nvPr/>
          </p:nvSpPr>
          <p:spPr>
            <a:xfrm>
              <a:off x="0" y="-152400"/>
              <a:ext cx="9834694" cy="1692763"/>
            </a:xfrm>
            <a:prstGeom prst="rect">
              <a:avLst/>
            </a:prstGeom>
          </p:spPr>
          <p:txBody>
            <a:bodyPr lIns="0" tIns="0" rIns="0" bIns="0" rtlCol="0" anchor="t">
              <a:spAutoFit/>
            </a:bodyPr>
            <a:lstStyle/>
            <a:p>
              <a:pPr>
                <a:lnSpc>
                  <a:spcPts val="10612"/>
                </a:lnSpc>
                <a:spcBef>
                  <a:spcPct val="0"/>
                </a:spcBef>
              </a:pPr>
              <a:r>
                <a:rPr lang="en-US" sz="6600" dirty="0">
                  <a:solidFill>
                    <a:srgbClr val="000000"/>
                  </a:solidFill>
                  <a:latin typeface="Arial" panose="020B0604020202020204" pitchFamily="34" charset="0"/>
                  <a:cs typeface="Arial" panose="020B0604020202020204" pitchFamily="34" charset="0"/>
                </a:rPr>
                <a:t>KEY</a:t>
              </a:r>
              <a:r>
                <a:rPr lang="en-US" sz="7200" dirty="0">
                  <a:solidFill>
                    <a:srgbClr val="000000"/>
                  </a:solidFill>
                  <a:latin typeface="Arial" panose="020B0604020202020204" pitchFamily="34" charset="0"/>
                  <a:cs typeface="Arial" panose="020B0604020202020204" pitchFamily="34" charset="0"/>
                </a:rPr>
                <a:t> POINTS</a:t>
              </a:r>
              <a:r>
                <a:rPr lang="en-US" sz="7580" dirty="0">
                  <a:solidFill>
                    <a:srgbClr val="000000"/>
                  </a:solidFill>
                  <a:latin typeface="Pathway Gothic One Bold Italics"/>
                </a:rPr>
                <a:t>:</a:t>
              </a:r>
            </a:p>
          </p:txBody>
        </p:sp>
      </p:grpSp>
      <p:pic>
        <p:nvPicPr>
          <p:cNvPr id="6" name="Picture 6"/>
          <p:cNvPicPr>
            <a:picLocks noChangeAspect="1"/>
          </p:cNvPicPr>
          <p:nvPr/>
        </p:nvPicPr>
        <p:blipFill>
          <a:blip r:embed="rId4"/>
          <a:srcRect/>
          <a:stretch>
            <a:fillRect/>
          </a:stretch>
        </p:blipFill>
        <p:spPr>
          <a:xfrm>
            <a:off x="9165683" y="3977372"/>
            <a:ext cx="8093617" cy="5614947"/>
          </a:xfrm>
          <a:prstGeom prst="rect">
            <a:avLst/>
          </a:prstGeom>
        </p:spPr>
      </p:pic>
      <p:sp>
        <p:nvSpPr>
          <p:cNvPr id="7" name="TextBox 7"/>
          <p:cNvSpPr txBox="1"/>
          <p:nvPr/>
        </p:nvSpPr>
        <p:spPr>
          <a:xfrm>
            <a:off x="16560800" y="962371"/>
            <a:ext cx="1397001" cy="463332"/>
          </a:xfrm>
          <a:prstGeom prst="rect">
            <a:avLst/>
          </a:prstGeom>
        </p:spPr>
        <p:txBody>
          <a:bodyPr lIns="0" tIns="0" rIns="0" bIns="0" rtlCol="0" anchor="t">
            <a:spAutoFit/>
          </a:bodyPr>
          <a:lstStyle/>
          <a:p>
            <a:pPr algn="ctr">
              <a:lnSpc>
                <a:spcPts val="3568"/>
              </a:lnSpc>
            </a:pPr>
            <a:r>
              <a:rPr lang="en-US" sz="3200" dirty="0">
                <a:solidFill>
                  <a:srgbClr val="000000"/>
                </a:solidFill>
                <a:latin typeface="Arial" panose="020B0604020202020204" pitchFamily="34" charset="0"/>
                <a:cs typeface="Arial" panose="020B0604020202020204" pitchFamily="34" charset="0"/>
              </a:rPr>
              <a:t>09</a:t>
            </a:r>
            <a:endParaRPr lang="en-US" sz="401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637</Words>
  <Application>Microsoft Office PowerPoint</Application>
  <PresentationFormat>Custom</PresentationFormat>
  <Paragraphs>68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IBM Plex Sans Hebrew Light</vt:lpstr>
      <vt:lpstr>Pathway Gothic One Bold Italics</vt:lpstr>
      <vt:lpstr>Calibri</vt:lpstr>
      <vt:lpstr>Pathway Gothic One</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FPS and overclocking</dc:title>
  <dc:creator>Lucifer Morningstar</dc:creator>
  <cp:lastModifiedBy>Windows User</cp:lastModifiedBy>
  <cp:revision>9</cp:revision>
  <dcterms:created xsi:type="dcterms:W3CDTF">2006-08-16T00:00:00Z</dcterms:created>
  <dcterms:modified xsi:type="dcterms:W3CDTF">2023-09-04T07:10:44Z</dcterms:modified>
  <dc:identifier>DAEQj0GYiog</dc:identifier>
</cp:coreProperties>
</file>